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7" r:id="rId2"/>
    <p:sldId id="353" r:id="rId3"/>
    <p:sldId id="297" r:id="rId4"/>
    <p:sldId id="363" r:id="rId5"/>
    <p:sldId id="366" r:id="rId6"/>
    <p:sldId id="343" r:id="rId7"/>
    <p:sldId id="354" r:id="rId8"/>
    <p:sldId id="355" r:id="rId9"/>
    <p:sldId id="350" r:id="rId10"/>
    <p:sldId id="344" r:id="rId11"/>
    <p:sldId id="367" r:id="rId12"/>
    <p:sldId id="362" r:id="rId13"/>
    <p:sldId id="365" r:id="rId14"/>
    <p:sldId id="358" r:id="rId15"/>
    <p:sldId id="359" r:id="rId16"/>
    <p:sldId id="348" r:id="rId17"/>
    <p:sldId id="368" r:id="rId18"/>
    <p:sldId id="339" r:id="rId19"/>
    <p:sldId id="360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Gonzalez" initials="JG" lastIdx="2" clrIdx="0">
    <p:extLst>
      <p:ext uri="{19B8F6BF-5375-455C-9EA6-DF929625EA0E}">
        <p15:presenceInfo xmlns:p15="http://schemas.microsoft.com/office/powerpoint/2012/main" userId="S::jgonzale@etud.insa-toulouse.fr::2e32b576-203d-4556-8b98-9525562fca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8A"/>
    <a:srgbClr val="0CB458"/>
    <a:srgbClr val="CC5856"/>
    <a:srgbClr val="F9CE00"/>
    <a:srgbClr val="C00000"/>
    <a:srgbClr val="FFFFFF"/>
    <a:srgbClr val="A9D18E"/>
    <a:srgbClr val="4472C4"/>
    <a:srgbClr val="E5F2F3"/>
    <a:srgbClr val="D4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97" autoAdjust="0"/>
    <p:restoredTop sz="94353" autoAdjust="0"/>
  </p:normalViewPr>
  <p:slideViewPr>
    <p:cSldViewPr snapToGrid="0">
      <p:cViewPr varScale="1">
        <p:scale>
          <a:sx n="72" d="100"/>
          <a:sy n="72" d="100"/>
        </p:scale>
        <p:origin x="9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56E6733-D36A-41C6-86D0-A8D89E91D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B625CC-E35D-4CFE-9BA8-90A1379199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7CAB4-6A64-4111-A4E4-BAF7677AC998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7B3648-6F2F-42B7-B458-CCC60B209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F8D2F3-FA4E-470B-B31D-9D93122171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7A4C8-744D-4098-A770-D45D4522A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468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6A9D-1D7C-4706-80A9-327B881F70EB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40BF2-3FC5-472C-A61C-6442F32050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3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Insa</a:t>
            </a:r>
            <a:r>
              <a:rPr lang="fr-FR" sz="1200" b="1" dirty="0">
                <a:latin typeface="+mj-lt"/>
                <a:ea typeface="Cambria Math" panose="02040503050406030204" pitchFamily="18" charset="0"/>
              </a:rPr>
              <a:t> logo</a:t>
            </a:r>
          </a:p>
          <a:p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company</a:t>
            </a:r>
            <a:r>
              <a:rPr lang="fr-FR" sz="1200" b="1" dirty="0">
                <a:latin typeface="+mj-lt"/>
                <a:ea typeface="Cambria Math" panose="02040503050406030204" pitchFamily="18" charset="0"/>
              </a:rPr>
              <a:t> logo </a:t>
            </a:r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onera</a:t>
            </a:r>
            <a:endParaRPr lang="fr-FR" sz="1200" b="1" dirty="0">
              <a:latin typeface="+mj-lt"/>
              <a:ea typeface="Cambria Math" panose="02040503050406030204" pitchFamily="18" charset="0"/>
            </a:endParaRPr>
          </a:p>
          <a:p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Tutors</a:t>
            </a:r>
            <a:r>
              <a:rPr lang="fr-FR" sz="1200" b="1" dirty="0">
                <a:latin typeface="+mj-lt"/>
                <a:ea typeface="Cambria Math" panose="02040503050406030204" pitchFamily="18" charset="0"/>
              </a:rPr>
              <a:t> </a:t>
            </a:r>
          </a:p>
          <a:p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Author</a:t>
            </a:r>
            <a:endParaRPr lang="fr-FR" sz="1200" b="1" dirty="0">
              <a:latin typeface="+mj-lt"/>
              <a:ea typeface="Cambria Math" panose="02040503050406030204" pitchFamily="18" charset="0"/>
            </a:endParaRPr>
          </a:p>
          <a:p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Title</a:t>
            </a:r>
            <a:r>
              <a:rPr lang="fr-FR" sz="1200" b="1" dirty="0">
                <a:latin typeface="+mj-lt"/>
                <a:ea typeface="Cambria Math" panose="02040503050406030204" pitchFamily="18" charset="0"/>
              </a:rPr>
              <a:t> </a:t>
            </a:r>
          </a:p>
          <a:p>
            <a:r>
              <a:rPr lang="fr-FR" sz="1200" b="1" dirty="0">
                <a:latin typeface="+mj-lt"/>
                <a:ea typeface="Cambria Math" panose="02040503050406030204" pitchFamily="18" charset="0"/>
              </a:rPr>
              <a:t>date </a:t>
            </a:r>
          </a:p>
          <a:p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Yer</a:t>
            </a:r>
            <a:r>
              <a:rPr lang="fr-FR" sz="1200" b="1" dirty="0">
                <a:latin typeface="+mj-lt"/>
                <a:ea typeface="Cambria Math" panose="02040503050406030204" pitchFamily="18" charset="0"/>
              </a:rPr>
              <a:t> of </a:t>
            </a:r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study</a:t>
            </a:r>
            <a:r>
              <a:rPr lang="fr-FR" sz="1200" b="1" dirty="0">
                <a:latin typeface="+mj-lt"/>
                <a:ea typeface="Cambria Math" panose="02040503050406030204" pitchFamily="18" charset="0"/>
              </a:rPr>
              <a:t> + </a:t>
            </a:r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departtement</a:t>
            </a:r>
            <a:endParaRPr lang="fr-FR" sz="1200" b="1" dirty="0">
              <a:latin typeface="+mj-lt"/>
              <a:ea typeface="Cambria Math" panose="02040503050406030204" pitchFamily="18" charset="0"/>
            </a:endParaRPr>
          </a:p>
          <a:p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Pir</a:t>
            </a:r>
            <a:r>
              <a:rPr lang="fr-FR" sz="1200" b="1" dirty="0">
                <a:latin typeface="+mj-lt"/>
                <a:ea typeface="Cambria Math" panose="02040503050406030204" pitchFamily="18" charset="0"/>
              </a:rPr>
              <a:t> </a:t>
            </a:r>
            <a:r>
              <a:rPr lang="fr-FR" sz="1200" b="1" dirty="0" err="1">
                <a:latin typeface="+mj-lt"/>
                <a:ea typeface="Cambria Math" panose="02040503050406030204" pitchFamily="18" charset="0"/>
              </a:rPr>
              <a:t>presentation</a:t>
            </a:r>
            <a:r>
              <a:rPr lang="fr-FR" sz="1200" b="1" dirty="0">
                <a:latin typeface="+mj-lt"/>
                <a:ea typeface="Cambria Math" panose="02040503050406030204" pitchFamily="18" charset="0"/>
              </a:rPr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40BF2-3FC5-472C-A61C-6442F320507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53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Savoir définir les keywords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40BF2-3FC5-472C-A61C-6442F320507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09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88999-791D-483E-B6B0-94CB460DB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A6EC3B-E5AE-4C7A-9E8E-44E9C7591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BF32DD-C181-423D-8235-80AA3ED0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148FCD-C078-49BD-83BC-0E8D4582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6D6DA-4846-4361-BA22-BB26205F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3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0C731-2FC5-4056-B00A-CE65107E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7790F3-657A-41B7-810E-7C8559254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A291FD-EE69-4EEE-AFF9-C83D02BF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54F6B8-2BE0-49D2-9257-2787BCF3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B539DF-ED2C-4F23-B012-9BC7C778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3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5A951E3-6552-4726-B480-AE3BD30E18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D6BCA2-C7B7-4891-B418-769F7A961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E2775F-7476-4944-87C6-CF4A3DB86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D8507E-1F3E-46F3-853F-97BEDD8A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DF4472-FFA0-4436-A6D8-AF5782F6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70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A97743-D153-4B1B-8935-9DDF1F35BF03}"/>
              </a:ext>
            </a:extLst>
          </p:cNvPr>
          <p:cNvSpPr/>
          <p:nvPr userDrawn="1"/>
        </p:nvSpPr>
        <p:spPr>
          <a:xfrm>
            <a:off x="3390900" y="6149976"/>
            <a:ext cx="5745150" cy="690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96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C0481E29-A9A5-4B06-B5C7-9E79AE0922C4}"/>
              </a:ext>
            </a:extLst>
          </p:cNvPr>
          <p:cNvGrpSpPr/>
          <p:nvPr userDrawn="1"/>
        </p:nvGrpSpPr>
        <p:grpSpPr>
          <a:xfrm>
            <a:off x="0" y="-279784"/>
            <a:ext cx="2181143" cy="1870643"/>
            <a:chOff x="0" y="-261940"/>
            <a:chExt cx="2181143" cy="1870643"/>
          </a:xfrm>
        </p:grpSpPr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3C7DD139-8B4C-46FA-B6CA-2A9D844E4D3A}"/>
                </a:ext>
              </a:extLst>
            </p:cNvPr>
            <p:cNvSpPr/>
            <p:nvPr/>
          </p:nvSpPr>
          <p:spPr>
            <a:xfrm rot="5400000">
              <a:off x="-70206" y="1140829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7">
              <a:extLst>
                <a:ext uri="{FF2B5EF4-FFF2-40B4-BE49-F238E27FC236}">
                  <a16:creationId xmlns:a16="http://schemas.microsoft.com/office/drawing/2014/main" id="{A82F7280-FA05-41B7-973D-05292ED5D126}"/>
                </a:ext>
              </a:extLst>
            </p:cNvPr>
            <p:cNvSpPr/>
            <p:nvPr/>
          </p:nvSpPr>
          <p:spPr>
            <a:xfrm rot="16200000">
              <a:off x="-70206" y="874151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isocèle 18">
              <a:extLst>
                <a:ext uri="{FF2B5EF4-FFF2-40B4-BE49-F238E27FC236}">
                  <a16:creationId xmlns:a16="http://schemas.microsoft.com/office/drawing/2014/main" id="{F351B7E4-88A4-4AEE-B24C-0B2CF380F832}"/>
                </a:ext>
              </a:extLst>
            </p:cNvPr>
            <p:cNvSpPr/>
            <p:nvPr/>
          </p:nvSpPr>
          <p:spPr>
            <a:xfrm rot="16200000">
              <a:off x="-70206" y="339246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isocèle 19">
              <a:extLst>
                <a:ext uri="{FF2B5EF4-FFF2-40B4-BE49-F238E27FC236}">
                  <a16:creationId xmlns:a16="http://schemas.microsoft.com/office/drawing/2014/main" id="{003B146C-3224-4548-AE78-AD316E2B838B}"/>
                </a:ext>
              </a:extLst>
            </p:cNvPr>
            <p:cNvSpPr/>
            <p:nvPr/>
          </p:nvSpPr>
          <p:spPr>
            <a:xfrm rot="5400000">
              <a:off x="-70206" y="608286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id="{F5D89497-4724-4B49-B9DE-A816366A80E7}"/>
                </a:ext>
              </a:extLst>
            </p:cNvPr>
            <p:cNvSpPr/>
            <p:nvPr/>
          </p:nvSpPr>
          <p:spPr>
            <a:xfrm rot="5400000">
              <a:off x="-70206" y="75762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Triangle isocèle 21">
              <a:extLst>
                <a:ext uri="{FF2B5EF4-FFF2-40B4-BE49-F238E27FC236}">
                  <a16:creationId xmlns:a16="http://schemas.microsoft.com/office/drawing/2014/main" id="{72C5ECC9-8494-4F98-949B-40A011F7DF36}"/>
                </a:ext>
              </a:extLst>
            </p:cNvPr>
            <p:cNvSpPr/>
            <p:nvPr/>
          </p:nvSpPr>
          <p:spPr>
            <a:xfrm rot="16200000">
              <a:off x="-70206" y="-191734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Triangle isocèle 22">
              <a:extLst>
                <a:ext uri="{FF2B5EF4-FFF2-40B4-BE49-F238E27FC236}">
                  <a16:creationId xmlns:a16="http://schemas.microsoft.com/office/drawing/2014/main" id="{CE3DA30F-35A7-4E76-A03D-AE11DFF31ACD}"/>
                </a:ext>
              </a:extLst>
            </p:cNvPr>
            <p:cNvSpPr/>
            <p:nvPr/>
          </p:nvSpPr>
          <p:spPr>
            <a:xfrm rot="5400000">
              <a:off x="323379" y="87415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Triangle isocèle 23">
              <a:extLst>
                <a:ext uri="{FF2B5EF4-FFF2-40B4-BE49-F238E27FC236}">
                  <a16:creationId xmlns:a16="http://schemas.microsoft.com/office/drawing/2014/main" id="{DEDFAC81-277D-4B70-BD19-7F14D5D81E78}"/>
                </a:ext>
              </a:extLst>
            </p:cNvPr>
            <p:cNvSpPr/>
            <p:nvPr/>
          </p:nvSpPr>
          <p:spPr>
            <a:xfrm rot="16200000">
              <a:off x="320089" y="605905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Triangle isocèle 24">
              <a:extLst>
                <a:ext uri="{FF2B5EF4-FFF2-40B4-BE49-F238E27FC236}">
                  <a16:creationId xmlns:a16="http://schemas.microsoft.com/office/drawing/2014/main" id="{21AB4967-383F-42E2-94CE-4968B4A95B13}"/>
                </a:ext>
              </a:extLst>
            </p:cNvPr>
            <p:cNvSpPr/>
            <p:nvPr/>
          </p:nvSpPr>
          <p:spPr>
            <a:xfrm rot="5400000">
              <a:off x="325760" y="342124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Triangle isocèle 25">
              <a:extLst>
                <a:ext uri="{FF2B5EF4-FFF2-40B4-BE49-F238E27FC236}">
                  <a16:creationId xmlns:a16="http://schemas.microsoft.com/office/drawing/2014/main" id="{D380AC6E-E2DE-48FE-9D13-B81618C9B9CF}"/>
                </a:ext>
              </a:extLst>
            </p:cNvPr>
            <p:cNvSpPr/>
            <p:nvPr/>
          </p:nvSpPr>
          <p:spPr>
            <a:xfrm rot="5400000">
              <a:off x="717757" y="609079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isocèle 26">
              <a:extLst>
                <a:ext uri="{FF2B5EF4-FFF2-40B4-BE49-F238E27FC236}">
                  <a16:creationId xmlns:a16="http://schemas.microsoft.com/office/drawing/2014/main" id="{5DD599A8-354B-46EC-B23F-AFD93E9DBD2F}"/>
                </a:ext>
              </a:extLst>
            </p:cNvPr>
            <p:cNvSpPr/>
            <p:nvPr/>
          </p:nvSpPr>
          <p:spPr>
            <a:xfrm rot="16200000">
              <a:off x="322261" y="80207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Triangle isocèle 27">
              <a:extLst>
                <a:ext uri="{FF2B5EF4-FFF2-40B4-BE49-F238E27FC236}">
                  <a16:creationId xmlns:a16="http://schemas.microsoft.com/office/drawing/2014/main" id="{86E1C1C3-A46B-49ED-A5D8-FB74E84500B5}"/>
                </a:ext>
              </a:extLst>
            </p:cNvPr>
            <p:cNvSpPr/>
            <p:nvPr/>
          </p:nvSpPr>
          <p:spPr>
            <a:xfrm rot="5400000">
              <a:off x="323283" y="-19042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Triangle isocèle 28">
              <a:extLst>
                <a:ext uri="{FF2B5EF4-FFF2-40B4-BE49-F238E27FC236}">
                  <a16:creationId xmlns:a16="http://schemas.microsoft.com/office/drawing/2014/main" id="{362CC7EE-B7C5-4174-8883-F7CC451F7E71}"/>
                </a:ext>
              </a:extLst>
            </p:cNvPr>
            <p:cNvSpPr/>
            <p:nvPr/>
          </p:nvSpPr>
          <p:spPr>
            <a:xfrm rot="8751296">
              <a:off x="857151" y="904148"/>
              <a:ext cx="47834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C1B19A52-C85C-4068-9943-0511AB6778A0}"/>
                </a:ext>
              </a:extLst>
            </p:cNvPr>
            <p:cNvSpPr/>
            <p:nvPr userDrawn="1"/>
          </p:nvSpPr>
          <p:spPr>
            <a:xfrm rot="10800000">
              <a:off x="1898916" y="73857"/>
              <a:ext cx="210790" cy="142875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Triangle isocèle 30">
              <a:extLst>
                <a:ext uri="{FF2B5EF4-FFF2-40B4-BE49-F238E27FC236}">
                  <a16:creationId xmlns:a16="http://schemas.microsoft.com/office/drawing/2014/main" id="{6CD43A30-3C80-4A2C-901E-30507D0CD83E}"/>
                </a:ext>
              </a:extLst>
            </p:cNvPr>
            <p:cNvSpPr/>
            <p:nvPr/>
          </p:nvSpPr>
          <p:spPr>
            <a:xfrm rot="5400000">
              <a:off x="720138" y="7886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Triangle isocèle 31">
              <a:extLst>
                <a:ext uri="{FF2B5EF4-FFF2-40B4-BE49-F238E27FC236}">
                  <a16:creationId xmlns:a16="http://schemas.microsoft.com/office/drawing/2014/main" id="{A09F948A-3215-415E-B5CA-D2D32A7D5700}"/>
                </a:ext>
              </a:extLst>
            </p:cNvPr>
            <p:cNvSpPr/>
            <p:nvPr/>
          </p:nvSpPr>
          <p:spPr>
            <a:xfrm rot="16200000">
              <a:off x="712116" y="346281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Triangle isocèle 32">
              <a:extLst>
                <a:ext uri="{FF2B5EF4-FFF2-40B4-BE49-F238E27FC236}">
                  <a16:creationId xmlns:a16="http://schemas.microsoft.com/office/drawing/2014/main" id="{A35FAC31-57A8-4497-A3E9-F11E48DCBB56}"/>
                </a:ext>
              </a:extLst>
            </p:cNvPr>
            <p:cNvSpPr/>
            <p:nvPr/>
          </p:nvSpPr>
          <p:spPr>
            <a:xfrm rot="16200000">
              <a:off x="715959" y="-18590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Triangle isocèle 33">
              <a:extLst>
                <a:ext uri="{FF2B5EF4-FFF2-40B4-BE49-F238E27FC236}">
                  <a16:creationId xmlns:a16="http://schemas.microsoft.com/office/drawing/2014/main" id="{36A9FFA2-2543-432A-86CF-A14AF9C9287D}"/>
                </a:ext>
              </a:extLst>
            </p:cNvPr>
            <p:cNvSpPr/>
            <p:nvPr/>
          </p:nvSpPr>
          <p:spPr>
            <a:xfrm rot="16200000">
              <a:off x="1104984" y="610605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Triangle isocèle 34">
              <a:extLst>
                <a:ext uri="{FF2B5EF4-FFF2-40B4-BE49-F238E27FC236}">
                  <a16:creationId xmlns:a16="http://schemas.microsoft.com/office/drawing/2014/main" id="{36C17E91-2401-488B-B151-972F823FB3E4}"/>
                </a:ext>
              </a:extLst>
            </p:cNvPr>
            <p:cNvSpPr/>
            <p:nvPr/>
          </p:nvSpPr>
          <p:spPr>
            <a:xfrm rot="5400000">
              <a:off x="1110603" y="340039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Triangle isocèle 35">
              <a:extLst>
                <a:ext uri="{FF2B5EF4-FFF2-40B4-BE49-F238E27FC236}">
                  <a16:creationId xmlns:a16="http://schemas.microsoft.com/office/drawing/2014/main" id="{5DF568E7-1B36-4F89-8E2F-0F12A2695C1B}"/>
                </a:ext>
              </a:extLst>
            </p:cNvPr>
            <p:cNvSpPr/>
            <p:nvPr/>
          </p:nvSpPr>
          <p:spPr>
            <a:xfrm rot="16200000">
              <a:off x="2004311" y="203384"/>
              <a:ext cx="210790" cy="14287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Triangle isocèle 36">
              <a:extLst>
                <a:ext uri="{FF2B5EF4-FFF2-40B4-BE49-F238E27FC236}">
                  <a16:creationId xmlns:a16="http://schemas.microsoft.com/office/drawing/2014/main" id="{4353F630-961D-47DB-B805-72E0189CACC3}"/>
                </a:ext>
              </a:extLst>
            </p:cNvPr>
            <p:cNvSpPr/>
            <p:nvPr/>
          </p:nvSpPr>
          <p:spPr>
            <a:xfrm rot="16200000">
              <a:off x="1105797" y="82573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Triangle isocèle 37">
              <a:extLst>
                <a:ext uri="{FF2B5EF4-FFF2-40B4-BE49-F238E27FC236}">
                  <a16:creationId xmlns:a16="http://schemas.microsoft.com/office/drawing/2014/main" id="{E87DF533-67B3-4DF8-B041-5DBC63A67B70}"/>
                </a:ext>
              </a:extLst>
            </p:cNvPr>
            <p:cNvSpPr/>
            <p:nvPr/>
          </p:nvSpPr>
          <p:spPr>
            <a:xfrm rot="5400000">
              <a:off x="1502295" y="80227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Triangle isocèle 38">
              <a:extLst>
                <a:ext uri="{FF2B5EF4-FFF2-40B4-BE49-F238E27FC236}">
                  <a16:creationId xmlns:a16="http://schemas.microsoft.com/office/drawing/2014/main" id="{20E2658E-4874-416A-86F0-F46A5083F9A1}"/>
                </a:ext>
              </a:extLst>
            </p:cNvPr>
            <p:cNvSpPr/>
            <p:nvPr/>
          </p:nvSpPr>
          <p:spPr>
            <a:xfrm rot="5400000">
              <a:off x="1601535" y="889497"/>
              <a:ext cx="210790" cy="142875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093A0FA-57EE-4AEE-AFAF-7F9818D55FED}"/>
              </a:ext>
            </a:extLst>
          </p:cNvPr>
          <p:cNvSpPr/>
          <p:nvPr userDrawn="1"/>
        </p:nvSpPr>
        <p:spPr>
          <a:xfrm>
            <a:off x="0" y="-332676"/>
            <a:ext cx="2613804" cy="32038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03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C9371B-1360-43C1-9272-E19E4D3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07B32-AA7D-4D8E-BEB4-B61B9CF31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896C89-C54B-4579-AF5B-7A6ADB49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3145C-C1A9-4E3D-AE1C-13E782D5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59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C2C6A0-449A-4BFC-973F-5610440C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391EAE-29BE-41A7-9DB3-6A5E66CB7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8A88B7-C51E-4033-9149-3BBAB8C6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C0C909-0AEB-440D-BC49-DD96A4A54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9CBBE4-179D-4B58-8735-F0AF971B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38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4C7F5-FCEE-43AE-8B8B-257256F5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3BC2AD-DC96-4E06-A5A7-E16F32903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66CC58-B14D-4C2F-B5A6-D47BF099A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EBC5C9-29FF-42C0-9A00-CDB17C9B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3B86E9-B2EA-4817-A4D9-EEA5F94A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C5BF4A-A6D5-4353-95D4-F294DA8A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1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6B390-ED90-4102-8591-A0A94FC5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EDE2D3-2BCE-4B83-8D15-DE6B90966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13137D-7BF7-4F67-B268-37C65AE1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210FF14-939E-4761-A044-24D367FF1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5FFC6C-FB22-4CA3-A32F-CA3017F11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7FFBB6-B43C-47AA-A77B-F2AC9E7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FA2AB21-7C6C-4961-9E79-9E52C4F1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6F0CF9-3A83-4257-A933-A4E96572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64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5A062-AA27-4A47-996D-1D892950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22E6AD-91FE-4DE2-9889-CE889E1F7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05DE3F-78D1-4681-BF2B-0CC40E331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336F73-1A4B-43F0-8CEC-CB83B3F7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18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05D582C-C308-4E58-814E-BDCD5049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7F8DAB-546F-410C-980A-7D671A07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03FAB8-4027-44B1-A7BC-89D2A23B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23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EA2F12-2E0B-4057-852C-EDAD040C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BEA172-671B-47D3-859F-3354F21F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2B3A37-01D5-42C2-86C7-0A5F68795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C3C032-E710-4318-9F7A-1CB8830C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77BFBE-AB24-4DE4-A488-92BFF93D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D96F65-418E-4D03-8503-522C13DA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198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3C043-64BA-49B5-B238-2D74E0C4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877A41-1AD1-43FF-AC0F-FDFE86788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EF8EB2-AD6B-4630-B3D5-80B14A750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D1C409-9DC4-4AFF-BD87-D8718BD7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C97172-1DBA-4309-B60E-FFD75ECA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60964"/>
            <a:ext cx="5155276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DA0982-9467-42E9-8664-941D17F0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BE2E-E667-49A8-A0D6-154018AA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29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131F7B-32B7-416F-A5FE-C36114282ABC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8223B7-468B-4802-A361-6EC8C672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B65989-FC2C-4E5E-B748-5C2B0630C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776FF4-C60E-4704-BC58-93B1ECF18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365C4B-AD24-4969-80D4-57F4D795E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4811FF-FC7B-40AF-B6FD-9257F59FA07D}"/>
              </a:ext>
            </a:extLst>
          </p:cNvPr>
          <p:cNvSpPr txBox="1"/>
          <p:nvPr userDrawn="1"/>
        </p:nvSpPr>
        <p:spPr>
          <a:xfrm>
            <a:off x="3832167" y="6538912"/>
            <a:ext cx="7331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Century Gothic" panose="020B0502020202020204" pitchFamily="34" charset="0"/>
                <a:ea typeface="Cambria Math" panose="02040503050406030204" pitchFamily="18" charset="0"/>
              </a:rPr>
              <a:t>Eva Etheve      Léa Camusat      Julie Gonzalez      Lila Roig</a:t>
            </a:r>
          </a:p>
        </p:txBody>
      </p:sp>
    </p:spTree>
    <p:extLst>
      <p:ext uri="{BB962C8B-B14F-4D97-AF65-F5344CB8AC3E}">
        <p14:creationId xmlns:p14="http://schemas.microsoft.com/office/powerpoint/2010/main" val="264738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png"/><Relationship Id="rId7" Type="http://schemas.openxmlformats.org/officeDocument/2006/relationships/image" Target="../media/image70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26.svg"/><Relationship Id="rId4" Type="http://schemas.openxmlformats.org/officeDocument/2006/relationships/image" Target="../media/image67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25.png"/><Relationship Id="rId3" Type="http://schemas.openxmlformats.org/officeDocument/2006/relationships/image" Target="../media/image730.png"/><Relationship Id="rId12" Type="http://schemas.openxmlformats.org/officeDocument/2006/relationships/image" Target="../media/image420.png"/><Relationship Id="rId17" Type="http://schemas.openxmlformats.org/officeDocument/2006/relationships/image" Target="../media/image72.png"/><Relationship Id="rId2" Type="http://schemas.openxmlformats.org/officeDocument/2006/relationships/image" Target="../media/image73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75.png"/><Relationship Id="rId19" Type="http://schemas.openxmlformats.org/officeDocument/2006/relationships/image" Target="../media/image26.svg"/><Relationship Id="rId1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etheve@etud.insa-toulouse.fr" TargetMode="External"/><Relationship Id="rId13" Type="http://schemas.openxmlformats.org/officeDocument/2006/relationships/image" Target="../media/image101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2" Type="http://schemas.openxmlformats.org/officeDocument/2006/relationships/hyperlink" Target="mailto:camusat@etud.insa-toulouse.fr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svg"/><Relationship Id="rId11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hyperlink" Target="mailto:lroig@etud.insa-toulouse.fr" TargetMode="External"/><Relationship Id="rId4" Type="http://schemas.openxmlformats.org/officeDocument/2006/relationships/image" Target="../media/image95.svg"/><Relationship Id="rId9" Type="http://schemas.openxmlformats.org/officeDocument/2006/relationships/hyperlink" Target="mailto:jgonzale@etud.insa-toulouse.f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11" Type="http://schemas.openxmlformats.org/officeDocument/2006/relationships/image" Target="../media/image11.png"/><Relationship Id="rId5" Type="http://schemas.openxmlformats.org/officeDocument/2006/relationships/image" Target="../media/image610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6.svg"/><Relationship Id="rId2" Type="http://schemas.openxmlformats.org/officeDocument/2006/relationships/image" Target="../media/image28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svg"/><Relationship Id="rId15" Type="http://schemas.openxmlformats.org/officeDocument/2006/relationships/image" Target="../media/image39.png"/><Relationship Id="rId10" Type="http://schemas.openxmlformats.org/officeDocument/2006/relationships/image" Target="../media/image26.sv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svg"/><Relationship Id="rId7" Type="http://schemas.openxmlformats.org/officeDocument/2006/relationships/image" Target="../media/image29.svg"/><Relationship Id="rId12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47.svg"/><Relationship Id="rId5" Type="http://schemas.openxmlformats.org/officeDocument/2006/relationships/image" Target="../media/image43.sv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Indonesia to Install US$199.7M Telkom-3 Satellite on February">
            <a:extLst>
              <a:ext uri="{FF2B5EF4-FFF2-40B4-BE49-F238E27FC236}">
                <a16:creationId xmlns:a16="http://schemas.microsoft.com/office/drawing/2014/main" id="{C7A9C8DD-C4F7-4FB6-BABA-ABD46F8A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765" b="325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402FD20-B381-4EF7-8311-4F442FD4DE35}"/>
              </a:ext>
            </a:extLst>
          </p:cNvPr>
          <p:cNvSpPr txBox="1"/>
          <p:nvPr/>
        </p:nvSpPr>
        <p:spPr>
          <a:xfrm>
            <a:off x="6269625" y="971391"/>
            <a:ext cx="3133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Léa Camusat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 Eva Etheve</a:t>
            </a:r>
            <a:b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Julie Gonzalez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Lila Roig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EB11-9B76-4496-8950-C9A2666B6F98}"/>
              </a:ext>
            </a:extLst>
          </p:cNvPr>
          <p:cNvSpPr/>
          <p:nvPr/>
        </p:nvSpPr>
        <p:spPr>
          <a:xfrm>
            <a:off x="3948377" y="2528663"/>
            <a:ext cx="4295244" cy="33926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7B9DD0-37C7-4502-956F-E87B73EA6259}"/>
              </a:ext>
            </a:extLst>
          </p:cNvPr>
          <p:cNvSpPr txBox="1"/>
          <p:nvPr/>
        </p:nvSpPr>
        <p:spPr>
          <a:xfrm>
            <a:off x="10826750" y="6161871"/>
            <a:ext cx="172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latin typeface="+mj-lt"/>
                <a:ea typeface="Cambria Math" panose="02040503050406030204" pitchFamily="18" charset="0"/>
              </a:rPr>
              <a:t>06.01.22</a:t>
            </a:r>
            <a:endParaRPr lang="fr-FR" sz="2000" b="1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E27A3D-BC93-4028-8640-0332E72CC5F2}"/>
              </a:ext>
            </a:extLst>
          </p:cNvPr>
          <p:cNvSpPr/>
          <p:nvPr/>
        </p:nvSpPr>
        <p:spPr>
          <a:xfrm>
            <a:off x="2062162" y="2915851"/>
            <a:ext cx="8067675" cy="264795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77E27D-EDA7-4137-A339-B737E070139A}"/>
              </a:ext>
            </a:extLst>
          </p:cNvPr>
          <p:cNvSpPr txBox="1"/>
          <p:nvPr/>
        </p:nvSpPr>
        <p:spPr>
          <a:xfrm>
            <a:off x="2062162" y="2986211"/>
            <a:ext cx="8067674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Avenir Next LT Pro" panose="020B0504020202020204" pitchFamily="34" charset="0"/>
                <a:ea typeface="Cambria Math" panose="02040503050406030204" pitchFamily="18" charset="0"/>
              </a:rPr>
              <a:t>PIR Presentation</a:t>
            </a:r>
          </a:p>
          <a:p>
            <a:pPr marL="457200" indent="-457200" algn="ctr">
              <a:buFontTx/>
              <a:buChar char="-"/>
            </a:pPr>
            <a:endParaRPr lang="en-US" sz="1300" dirty="0">
              <a:solidFill>
                <a:srgbClr val="002060"/>
              </a:solidFill>
              <a:latin typeface="Avenir Next LT Pro" panose="020B0504020202020204" pitchFamily="34" charset="0"/>
              <a:ea typeface="Cambria Math" panose="02040503050406030204" pitchFamily="18" charset="0"/>
            </a:endParaRP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Rejection method for supervised classification of plant species from passive optical remote sensing data</a:t>
            </a:r>
            <a:endParaRPr lang="fr-FR" sz="3500" dirty="0">
              <a:solidFill>
                <a:schemeClr val="bg1"/>
              </a:solidFill>
              <a:latin typeface="Avenir Next LT Pro" panose="020B0504020202020204" pitchFamily="34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Onera - Signature de marque mondiale">
            <a:extLst>
              <a:ext uri="{FF2B5EF4-FFF2-40B4-BE49-F238E27FC236}">
                <a16:creationId xmlns:a16="http://schemas.microsoft.com/office/drawing/2014/main" id="{67CBBE79-5352-B444-086A-9C67920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04" y="171227"/>
            <a:ext cx="2348570" cy="82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83629A2-66CB-F3C1-D608-D64D0A45D3CE}"/>
              </a:ext>
            </a:extLst>
          </p:cNvPr>
          <p:cNvSpPr txBox="1"/>
          <p:nvPr/>
        </p:nvSpPr>
        <p:spPr>
          <a:xfrm>
            <a:off x="3001266" y="1000012"/>
            <a:ext cx="230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Sophie Fabre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Avenir Next LT Pro" panose="020B0504020202020204" pitchFamily="34" charset="0"/>
                <a:ea typeface="Cambria Math" panose="02040503050406030204" pitchFamily="18" charset="0"/>
              </a:rPr>
              <a:t>Rollin Gimenez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5E29B8-5B2B-A7B8-5A1C-51D77BD99719}"/>
              </a:ext>
            </a:extLst>
          </p:cNvPr>
          <p:cNvSpPr txBox="1"/>
          <p:nvPr/>
        </p:nvSpPr>
        <p:spPr>
          <a:xfrm>
            <a:off x="4942113" y="5996760"/>
            <a:ext cx="2307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>
                <a:latin typeface="+mj-lt"/>
                <a:ea typeface="Cambria Math" panose="02040503050406030204" pitchFamily="18" charset="0"/>
              </a:rPr>
              <a:t>2021-2022</a:t>
            </a:r>
          </a:p>
          <a:p>
            <a:pPr algn="ctr"/>
            <a:r>
              <a:rPr lang="fr-FR" sz="2500" b="1" dirty="0">
                <a:latin typeface="+mj-lt"/>
                <a:ea typeface="Cambria Math" panose="02040503050406030204" pitchFamily="18" charset="0"/>
              </a:rPr>
              <a:t>4Y - GMM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47DD7-DE93-7E8D-6C96-4F596C55751A}"/>
              </a:ext>
            </a:extLst>
          </p:cNvPr>
          <p:cNvSpPr/>
          <p:nvPr/>
        </p:nvSpPr>
        <p:spPr>
          <a:xfrm>
            <a:off x="6662031" y="149996"/>
            <a:ext cx="2348569" cy="821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Portes ouvertes virtuelles de l'INSA Toulouse">
            <a:extLst>
              <a:ext uri="{FF2B5EF4-FFF2-40B4-BE49-F238E27FC236}">
                <a16:creationId xmlns:a16="http://schemas.microsoft.com/office/drawing/2014/main" id="{232255DB-4D1D-F609-07EE-546B8C33C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89" y="321092"/>
            <a:ext cx="2307772" cy="5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>
            <a:extLst>
              <a:ext uri="{FF2B5EF4-FFF2-40B4-BE49-F238E27FC236}">
                <a16:creationId xmlns:a16="http://schemas.microsoft.com/office/drawing/2014/main" id="{604CAA5A-B83F-45D7-A0C1-E259BC6A8CE4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AE762651-8A7A-4A58-AC6A-0001612CF112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E9A9D22-9FAB-462A-B5CF-678F30C591DF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B5396EF-9870-9845-5E4E-BF493BAB00A1}"/>
              </a:ext>
            </a:extLst>
          </p:cNvPr>
          <p:cNvSpPr txBox="1"/>
          <p:nvPr/>
        </p:nvSpPr>
        <p:spPr>
          <a:xfrm>
            <a:off x="700845" y="5916235"/>
            <a:ext cx="302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Cluster the data </a:t>
            </a:r>
            <a:r>
              <a:rPr lang="fr-FR" sz="1600" dirty="0" err="1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again</a:t>
            </a:r>
            <a:endParaRPr lang="fr-FR" sz="1600" dirty="0">
              <a:solidFill>
                <a:srgbClr val="00818A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A48C8A5-4E73-861E-A946-9FC269564F74}"/>
              </a:ext>
            </a:extLst>
          </p:cNvPr>
          <p:cNvCxnSpPr>
            <a:cxnSpLocks/>
          </p:cNvCxnSpPr>
          <p:nvPr/>
        </p:nvCxnSpPr>
        <p:spPr>
          <a:xfrm flipH="1">
            <a:off x="508531" y="2145767"/>
            <a:ext cx="11498" cy="4008691"/>
          </a:xfrm>
          <a:prstGeom prst="straightConnector1">
            <a:avLst/>
          </a:prstGeom>
          <a:ln w="38100">
            <a:solidFill>
              <a:srgbClr val="00818A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E9CCD4F-8F41-B2A4-46E8-6F411B98B684}"/>
              </a:ext>
            </a:extLst>
          </p:cNvPr>
          <p:cNvGrpSpPr/>
          <p:nvPr/>
        </p:nvGrpSpPr>
        <p:grpSpPr>
          <a:xfrm>
            <a:off x="427702" y="2455477"/>
            <a:ext cx="5745824" cy="338554"/>
            <a:chOff x="6154881" y="2409845"/>
            <a:chExt cx="574582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DC15FA95-A892-9AD8-F08F-AE2BD423A783}"/>
                    </a:ext>
                  </a:extLst>
                </p:cNvPr>
                <p:cNvSpPr txBox="1"/>
                <p:nvPr/>
              </p:nvSpPr>
              <p:spPr>
                <a:xfrm>
                  <a:off x="6579471" y="2409845"/>
                  <a:ext cx="46934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venir Next LT Pro" panose="020B0504020202020204" pitchFamily="34" charset="0"/>
                    </a:rPr>
                    <a:t>Pixel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>
                      <a:latin typeface="Avenir Next LT Pro" panose="020B0504020202020204" pitchFamily="34" charset="0"/>
                    </a:rPr>
                    <a:t> has been classified to cluster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endParaRPr lang="fr-FR" sz="16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DC15FA95-A892-9AD8-F08F-AE2BD423A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9471" y="2409845"/>
                  <a:ext cx="4693402" cy="338554"/>
                </a:xfrm>
                <a:prstGeom prst="rect">
                  <a:avLst/>
                </a:prstGeom>
                <a:blipFill>
                  <a:blip r:embed="rId2"/>
                  <a:stretch>
                    <a:fillRect l="-779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BF342E13-C92D-4BC1-1938-1B67C460A376}"/>
                </a:ext>
              </a:extLst>
            </p:cNvPr>
            <p:cNvGrpSpPr/>
            <p:nvPr/>
          </p:nvGrpSpPr>
          <p:grpSpPr>
            <a:xfrm>
              <a:off x="6154881" y="2479526"/>
              <a:ext cx="391534" cy="206231"/>
              <a:chOff x="6154881" y="2479526"/>
              <a:chExt cx="391534" cy="206231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114D8963-F4B4-DF67-8B5E-2A8F0AC4C459}"/>
                  </a:ext>
                </a:extLst>
              </p:cNvPr>
              <p:cNvSpPr/>
              <p:nvPr/>
            </p:nvSpPr>
            <p:spPr>
              <a:xfrm>
                <a:off x="6154881" y="2479526"/>
                <a:ext cx="197088" cy="206231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836D6063-B84F-65E8-3654-B196AFD7A6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9327" y="2582641"/>
                <a:ext cx="197088" cy="1"/>
              </a:xfrm>
              <a:prstGeom prst="line">
                <a:avLst/>
              </a:prstGeom>
              <a:ln w="38100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8A5AB0-1892-9B9E-448B-7DA574225E4A}"/>
                </a:ext>
              </a:extLst>
            </p:cNvPr>
            <p:cNvSpPr/>
            <p:nvPr/>
          </p:nvSpPr>
          <p:spPr>
            <a:xfrm flipV="1">
              <a:off x="6546415" y="2438909"/>
              <a:ext cx="5354290" cy="282127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463B5201-FB49-F004-D2E4-A6F9A5ABE122}"/>
              </a:ext>
            </a:extLst>
          </p:cNvPr>
          <p:cNvGrpSpPr/>
          <p:nvPr/>
        </p:nvGrpSpPr>
        <p:grpSpPr>
          <a:xfrm>
            <a:off x="415453" y="5505106"/>
            <a:ext cx="6353510" cy="357550"/>
            <a:chOff x="267283" y="5959622"/>
            <a:chExt cx="6353510" cy="357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19E5B5BA-61DC-6E8C-1D50-59F198AE25F4}"/>
                    </a:ext>
                  </a:extLst>
                </p:cNvPr>
                <p:cNvSpPr txBox="1"/>
                <p:nvPr/>
              </p:nvSpPr>
              <p:spPr>
                <a:xfrm>
                  <a:off x="702301" y="5978618"/>
                  <a:ext cx="59184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venir Next LT Pro" panose="020B0504020202020204" pitchFamily="34" charset="0"/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ℙ</m:t>
                      </m:r>
                      <m:d>
                        <m:dPr>
                          <m:ctrlPr>
                            <a:rPr lang="pl-PL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l-PL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M</m:t>
                          </m:r>
                        </m:e>
                        <m:e>
                          <m:sSub>
                            <m:sSubPr>
                              <m:ctrlPr>
                                <a:rPr lang="pl-PL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l-PL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l-PL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fr-FR" sz="1600" dirty="0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&lt;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</m:oMath>
                  </a14:m>
                  <a:r>
                    <a:rPr lang="fr-FR" sz="1600" dirty="0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   </a:t>
                  </a:r>
                  <a:r>
                    <a:rPr lang="fr-FR" sz="1600" b="1" dirty="0">
                      <a:solidFill>
                        <a:srgbClr val="00818A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⇒</a:t>
                  </a:r>
                  <a:r>
                    <a:rPr lang="fr-FR" sz="1600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    </a:t>
                  </a:r>
                  <a:r>
                    <a:rPr lang="fr-FR" sz="1600" dirty="0" err="1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we</a:t>
                  </a:r>
                  <a:r>
                    <a:rPr lang="fr-FR" sz="1600" dirty="0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 </a:t>
                  </a:r>
                  <a:r>
                    <a:rPr lang="fr-FR" sz="1600" dirty="0" err="1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reject</a:t>
                  </a:r>
                  <a:r>
                    <a:rPr lang="fr-FR" sz="1600" dirty="0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</m:oMath>
                  </a14:m>
                  <a:r>
                    <a:rPr lang="fr-FR" sz="1600" dirty="0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 as an </a:t>
                  </a:r>
                  <a:r>
                    <a:rPr lang="fr-FR" sz="1600" b="1" dirty="0" err="1"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rPr>
                    <a:t>outlier</a:t>
                  </a:r>
                  <a:endParaRPr lang="fr-FR" sz="1600" b="1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19E5B5BA-61DC-6E8C-1D50-59F198AE2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01" y="5978618"/>
                  <a:ext cx="5918492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619" t="-7143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68EC3FFD-9BCB-E5C3-A62C-D2F2DE1ACB5F}"/>
                </a:ext>
              </a:extLst>
            </p:cNvPr>
            <p:cNvGrpSpPr/>
            <p:nvPr/>
          </p:nvGrpSpPr>
          <p:grpSpPr>
            <a:xfrm>
              <a:off x="267283" y="5959622"/>
              <a:ext cx="5763638" cy="357549"/>
              <a:chOff x="6316490" y="2877137"/>
              <a:chExt cx="5763638" cy="35754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D471FC4-B929-2995-DB89-AA70CA4D2856}"/>
                  </a:ext>
                </a:extLst>
              </p:cNvPr>
              <p:cNvSpPr/>
              <p:nvPr/>
            </p:nvSpPr>
            <p:spPr>
              <a:xfrm flipV="1">
                <a:off x="6694567" y="2877137"/>
                <a:ext cx="5385561" cy="35754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7E2DB2C8-1AD8-299A-D825-FCBA1B99D643}"/>
                  </a:ext>
                </a:extLst>
              </p:cNvPr>
              <p:cNvSpPr/>
              <p:nvPr/>
            </p:nvSpPr>
            <p:spPr>
              <a:xfrm>
                <a:off x="6316490" y="2896133"/>
                <a:ext cx="197088" cy="206231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/>
              </a:p>
            </p:txBody>
          </p: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418FBBCF-43F9-DC93-634F-BDAB7F73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0936" y="2999248"/>
                <a:ext cx="197088" cy="1"/>
              </a:xfrm>
              <a:prstGeom prst="line">
                <a:avLst/>
              </a:prstGeom>
              <a:ln w="38100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43CFE000-56DD-C799-E3B1-B1979E2636BC}"/>
              </a:ext>
            </a:extLst>
          </p:cNvPr>
          <p:cNvGrpSpPr/>
          <p:nvPr/>
        </p:nvGrpSpPr>
        <p:grpSpPr>
          <a:xfrm>
            <a:off x="415453" y="2853925"/>
            <a:ext cx="5758073" cy="1276102"/>
            <a:chOff x="721790" y="4352376"/>
            <a:chExt cx="5758073" cy="1276102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7013817C-5507-303D-FACC-655439F70E3F}"/>
                </a:ext>
              </a:extLst>
            </p:cNvPr>
            <p:cNvGrpSpPr/>
            <p:nvPr/>
          </p:nvGrpSpPr>
          <p:grpSpPr>
            <a:xfrm>
              <a:off x="1120011" y="4352376"/>
              <a:ext cx="5359852" cy="1276102"/>
              <a:chOff x="6209050" y="2646840"/>
              <a:chExt cx="5359852" cy="12761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ZoneTexte 21">
                    <a:extLst>
                      <a:ext uri="{FF2B5EF4-FFF2-40B4-BE49-F238E27FC236}">
                        <a16:creationId xmlns:a16="http://schemas.microsoft.com/office/drawing/2014/main" id="{5A178A72-D9AE-2897-79D3-DE46DDD13A5C}"/>
                      </a:ext>
                    </a:extLst>
                  </p:cNvPr>
                  <p:cNvSpPr txBox="1"/>
                  <p:nvPr/>
                </p:nvSpPr>
                <p:spPr>
                  <a:xfrm>
                    <a:off x="6280714" y="3091945"/>
                    <a:ext cx="5061570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fr-FR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fr-FR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oMath>
                    </a14:m>
                    <a:r>
                      <a:rPr lang="fr-FR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a:t>:  </a:t>
                    </a:r>
                    <a:r>
                      <a:rPr lang="fr-FR" sz="16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a:t>probability</a:t>
                    </a:r>
                    <a:r>
                      <a:rPr lang="fr-FR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a:t> </a:t>
                    </a:r>
                    <a:r>
                      <a:rPr lang="fr-FR" sz="16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a:t>vector</a:t>
                    </a:r>
                    <a:r>
                      <a:rPr lang="fr-FR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a:t> of pixel </a:t>
                    </a:r>
                    <a14:m>
                      <m:oMath xmlns:m="http://schemas.openxmlformats.org/officeDocument/2006/math">
                        <m:r>
                          <a:rPr lang="fr-FR" sz="16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oMath>
                    </a14:m>
                    <a:endParaRPr lang="fr-FR" sz="1600" i="1" dirty="0">
                      <a:solidFill>
                        <a:schemeClr val="bg1">
                          <a:lumMod val="50000"/>
                        </a:schemeClr>
                      </a:solidFill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endParaRPr>
                  </a:p>
                  <a:p>
                    <a14:m>
                      <m:oMath xmlns:m="http://schemas.openxmlformats.org/officeDocument/2006/math">
                        <m:r>
                          <a:rPr lang="fr-FR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  <m:r>
                          <a:rPr lang="fr-FR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oMath>
                    </a14:m>
                    <a:r>
                      <a:rPr lang="fr-FR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a:t>:  cluster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Σ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oMath>
                    </a14:m>
                    <a:r>
                      <a:rPr lang="fr-FR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a:t>: mean &amp; covariance matrix of cluster </a:t>
                    </a:r>
                    <a14:m>
                      <m:oMath xmlns:m="http://schemas.openxmlformats.org/officeDocument/2006/math">
                        <m:r>
                          <a:rPr lang="fr-FR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oMath>
                    </a14:m>
                    <a:endParaRPr lang="fr-FR" sz="1600" i="1" dirty="0">
                      <a:solidFill>
                        <a:schemeClr val="bg1">
                          <a:lumMod val="50000"/>
                        </a:schemeClr>
                      </a:solidFill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" name="ZoneTexte 21">
                    <a:extLst>
                      <a:ext uri="{FF2B5EF4-FFF2-40B4-BE49-F238E27FC236}">
                        <a16:creationId xmlns:a16="http://schemas.microsoft.com/office/drawing/2014/main" id="{5A178A72-D9AE-2897-79D3-DE46DDD13A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0714" y="3091945"/>
                    <a:ext cx="5061570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206" b="-882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6795EB4F-875C-CC48-A0C5-48233ECC2B01}"/>
                  </a:ext>
                </a:extLst>
              </p:cNvPr>
              <p:cNvGrpSpPr/>
              <p:nvPr/>
            </p:nvGrpSpPr>
            <p:grpSpPr>
              <a:xfrm>
                <a:off x="6209050" y="2646840"/>
                <a:ext cx="5359852" cy="1276100"/>
                <a:chOff x="6202700" y="2770992"/>
                <a:chExt cx="5359852" cy="127610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ZoneTexte 23">
                      <a:extLst>
                        <a:ext uri="{FF2B5EF4-FFF2-40B4-BE49-F238E27FC236}">
                          <a16:creationId xmlns:a16="http://schemas.microsoft.com/office/drawing/2014/main" id="{EF602F3F-A4C1-8722-B357-5C39CA6DDE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47202" y="2770992"/>
                      <a:ext cx="392557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fr-FR" sz="1600" dirty="0">
                              <a:solidFill>
                                <a:srgbClr val="00818A"/>
                              </a:solidFill>
                              <a:latin typeface="Avenir Next LT Pro" panose="020B0504020202020204" pitchFamily="34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fr-FR" sz="1600" dirty="0">
                              <a:solidFill>
                                <a:srgbClr val="00818A"/>
                              </a:solidFill>
                              <a:latin typeface="Avenir Next LT Pro" panose="020B0504020202020204" pitchFamily="34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 :  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𝑀</m:t>
                              </m:r>
                            </m:e>
                          </m:d>
                        </m:oMath>
                      </a14:m>
                      <a:r>
                        <a:rPr lang="fr-FR" sz="16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oMath>
                      </a14:m>
                      <a:endParaRPr lang="fr-FR" sz="1600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ZoneTexte 23">
                      <a:extLst>
                        <a:ext uri="{FF2B5EF4-FFF2-40B4-BE49-F238E27FC236}">
                          <a16:creationId xmlns:a16="http://schemas.microsoft.com/office/drawing/2014/main" id="{EF602F3F-A4C1-8722-B357-5C39CA6DDE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7202" y="2770992"/>
                      <a:ext cx="3925572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7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2B088B9-9FA8-DFCD-DB88-78043CB9944C}"/>
                    </a:ext>
                  </a:extLst>
                </p:cNvPr>
                <p:cNvSpPr/>
                <p:nvPr/>
              </p:nvSpPr>
              <p:spPr>
                <a:xfrm flipV="1">
                  <a:off x="6202700" y="2799461"/>
                  <a:ext cx="5359852" cy="1247631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600" dirty="0"/>
                </a:p>
              </p:txBody>
            </p:sp>
          </p:grpSp>
        </p:grp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1E1AAB35-B7BC-92BA-5E94-85A0BE610F16}"/>
                </a:ext>
              </a:extLst>
            </p:cNvPr>
            <p:cNvSpPr/>
            <p:nvPr/>
          </p:nvSpPr>
          <p:spPr>
            <a:xfrm>
              <a:off x="721790" y="4684022"/>
              <a:ext cx="197088" cy="206231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1A0EBBB6-753C-A9D6-8106-5ACE83C93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236" y="4787137"/>
              <a:ext cx="197088" cy="1"/>
            </a:xfrm>
            <a:prstGeom prst="line">
              <a:avLst/>
            </a:prstGeom>
            <a:ln w="38100"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09EB4D5B-8287-9E48-3131-5519E308C1E4}"/>
              </a:ext>
            </a:extLst>
          </p:cNvPr>
          <p:cNvGrpSpPr/>
          <p:nvPr/>
        </p:nvGrpSpPr>
        <p:grpSpPr>
          <a:xfrm>
            <a:off x="427702" y="4195713"/>
            <a:ext cx="6435230" cy="1193123"/>
            <a:chOff x="6941677" y="4137652"/>
            <a:chExt cx="6435230" cy="1193123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AB54F2E1-A276-10D9-2141-7BCFB201DFB4}"/>
                </a:ext>
              </a:extLst>
            </p:cNvPr>
            <p:cNvGrpSpPr/>
            <p:nvPr/>
          </p:nvGrpSpPr>
          <p:grpSpPr>
            <a:xfrm>
              <a:off x="7285532" y="4137652"/>
              <a:ext cx="6091375" cy="1193123"/>
              <a:chOff x="6154496" y="4110743"/>
              <a:chExt cx="5349059" cy="11931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ZoneTexte 35">
                    <a:extLst>
                      <a:ext uri="{FF2B5EF4-FFF2-40B4-BE49-F238E27FC236}">
                        <a16:creationId xmlns:a16="http://schemas.microsoft.com/office/drawing/2014/main" id="{53129DA8-A198-9387-9ED1-F58DBBB028B5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496" y="4702569"/>
                    <a:ext cx="1854748" cy="559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ℙ</m:t>
                          </m:r>
                          <m:r>
                            <a:rPr lang="fr-F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fr-F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𝑀</m:t>
                          </m:r>
                          <m:r>
                            <a:rPr lang="fr-F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pl-PL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#</m:t>
                              </m:r>
                              <m:r>
                                <a:rPr lang="en-US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𝑐𝑙𝑢𝑠𝑡𝑒𝑟</m:t>
                              </m:r>
                              <m:r>
                                <a:rPr lang="en-US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#</m:t>
                              </m:r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𝑑𝑎𝑡𝑎𝑠𝑒𝑡</m:t>
                              </m:r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</m:den>
                          </m:f>
                        </m:oMath>
                      </m:oMathPara>
                    </a14:m>
                    <a:endParaRPr lang="fr-FR" sz="1600" i="1" dirty="0">
                      <a:solidFill>
                        <a:schemeClr val="bg1">
                          <a:lumMod val="50000"/>
                        </a:schemeClr>
                      </a:solidFill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ZoneTexte 35">
                    <a:extLst>
                      <a:ext uri="{FF2B5EF4-FFF2-40B4-BE49-F238E27FC236}">
                        <a16:creationId xmlns:a16="http://schemas.microsoft.com/office/drawing/2014/main" id="{53129DA8-A198-9387-9ED1-F58DBBB028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4496" y="4702569"/>
                    <a:ext cx="1854748" cy="5598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Groupe 36">
                <a:extLst>
                  <a:ext uri="{FF2B5EF4-FFF2-40B4-BE49-F238E27FC236}">
                    <a16:creationId xmlns:a16="http://schemas.microsoft.com/office/drawing/2014/main" id="{9892DEF9-04F6-1F07-4FF9-20A33B81E4EC}"/>
                  </a:ext>
                </a:extLst>
              </p:cNvPr>
              <p:cNvGrpSpPr/>
              <p:nvPr/>
            </p:nvGrpSpPr>
            <p:grpSpPr>
              <a:xfrm>
                <a:off x="6196367" y="4110743"/>
                <a:ext cx="5307188" cy="1193123"/>
                <a:chOff x="6196367" y="4201988"/>
                <a:chExt cx="5307188" cy="119312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ZoneTexte 37">
                      <a:extLst>
                        <a:ext uri="{FF2B5EF4-FFF2-40B4-BE49-F238E27FC236}">
                          <a16:creationId xmlns:a16="http://schemas.microsoft.com/office/drawing/2014/main" id="{24E21578-E959-6A2D-F032-AAA4E92FA2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1615" y="4201988"/>
                      <a:ext cx="5271940" cy="6482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fr-FR" sz="1600" dirty="0" smtClean="0">
                                <a:solidFill>
                                  <a:srgbClr val="00818A"/>
                                </a:solidFill>
                                <a:latin typeface="Avenir Next LT Pro" panose="020B0504020202020204" pitchFamily="34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Probability</m:t>
                            </m:r>
                            <m:r>
                              <m:rPr>
                                <m:nor/>
                              </m:rPr>
                              <a:rPr lang="fr-FR" sz="1600" dirty="0" smtClean="0">
                                <a:solidFill>
                                  <a:srgbClr val="00818A"/>
                                </a:solidFill>
                                <a:latin typeface="Avenir Next LT Pro" panose="020B0504020202020204" pitchFamily="34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:  </m:t>
                            </m:r>
                            <m: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ℙ</m:t>
                            </m:r>
                            <m:d>
                              <m:dPr>
                                <m:ctrlPr>
                                  <a:rPr lang="pl-PL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pl-PL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𝑀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l-PL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l-PL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l-PL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ℙ</m:t>
                                </m:r>
                                <m:r>
                                  <a:rPr lang="pl-P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l-P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l-P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|</m:t>
                                </m:r>
                                <m:r>
                                  <a:rPr lang="pl-P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𝑀</m:t>
                                </m:r>
                                <m:r>
                                  <a:rPr lang="pl-P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ℙ</m:t>
                                </m:r>
                                <m:r>
                                  <a:rPr lang="pl-P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r>
                                  <a:rPr lang="pl-P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𝑀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nl-NL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naryPr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nl-NL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𝑚</m:t>
                                        </m:r>
                                        <m:r>
                                          <a:rPr lang="nl-NL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∈</m:t>
                                        </m:r>
                                        <m:r>
                                          <a:rPr lang="nl-NL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𝑐𝑙𝑢𝑠𝑡𝑒𝑟𝑠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ℙ</m:t>
                                    </m:r>
                                    <m:d>
                                      <m:d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 Light" panose="020F03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 Light" panose="020F0302020204030204" pitchFamily="34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 Light" panose="020F0302020204030204" pitchFamily="34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ℙ</m:t>
                                    </m:r>
                                    <m:d>
                                      <m:d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</m:nary>
                              </m:den>
                            </m:f>
                          </m:oMath>
                        </m:oMathPara>
                      </a14:m>
                      <a:endParaRPr lang="fr-FR" sz="1600" i="1" dirty="0"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8" name="ZoneTexte 37">
                      <a:extLst>
                        <a:ext uri="{FF2B5EF4-FFF2-40B4-BE49-F238E27FC236}">
                          <a16:creationId xmlns:a16="http://schemas.microsoft.com/office/drawing/2014/main" id="{24E21578-E959-6A2D-F032-AAA4E92FA2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31615" y="4201988"/>
                      <a:ext cx="5271940" cy="6482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F08D0C5-391B-DFFD-A089-F29C3E42A3AB}"/>
                    </a:ext>
                  </a:extLst>
                </p:cNvPr>
                <p:cNvSpPr/>
                <p:nvPr/>
              </p:nvSpPr>
              <p:spPr>
                <a:xfrm flipV="1">
                  <a:off x="6196367" y="4238486"/>
                  <a:ext cx="4706682" cy="1156625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600" dirty="0"/>
                </a:p>
              </p:txBody>
            </p:sp>
          </p:grp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661CA0A-20F5-D7CB-2A29-07B7598708B4}"/>
                </a:ext>
              </a:extLst>
            </p:cNvPr>
            <p:cNvSpPr/>
            <p:nvPr/>
          </p:nvSpPr>
          <p:spPr>
            <a:xfrm>
              <a:off x="6941677" y="4284210"/>
              <a:ext cx="197088" cy="206231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F2D253A6-3067-1129-37C2-38669202A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123" y="4387325"/>
              <a:ext cx="197088" cy="1"/>
            </a:xfrm>
            <a:prstGeom prst="line">
              <a:avLst/>
            </a:prstGeom>
            <a:ln w="38100"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5CFD4F70-E700-B404-337C-F164268D00E2}"/>
              </a:ext>
            </a:extLst>
          </p:cNvPr>
          <p:cNvGrpSpPr/>
          <p:nvPr/>
        </p:nvGrpSpPr>
        <p:grpSpPr>
          <a:xfrm>
            <a:off x="7202281" y="1685638"/>
            <a:ext cx="4269989" cy="2821034"/>
            <a:chOff x="6776747" y="1218972"/>
            <a:chExt cx="4318237" cy="2893550"/>
          </a:xfrm>
        </p:grpSpPr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340C79C6-5C83-7617-E123-37CF62397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7" b="8157"/>
            <a:stretch/>
          </p:blipFill>
          <p:spPr>
            <a:xfrm>
              <a:off x="6776747" y="1554517"/>
              <a:ext cx="4318237" cy="2558005"/>
            </a:xfrm>
            <a:prstGeom prst="rect">
              <a:avLst/>
            </a:prstGeom>
          </p:spPr>
        </p:pic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CFE16EC3-C147-5C87-9145-AFFD5CBA2F53}"/>
                </a:ext>
              </a:extLst>
            </p:cNvPr>
            <p:cNvSpPr txBox="1"/>
            <p:nvPr/>
          </p:nvSpPr>
          <p:spPr>
            <a:xfrm>
              <a:off x="7218703" y="1992571"/>
              <a:ext cx="124626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Cluster 1</a:t>
              </a:r>
            </a:p>
          </p:txBody>
        </p: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F2D4C412-BFA1-8304-4665-697A0AB86D4B}"/>
                </a:ext>
              </a:extLst>
            </p:cNvPr>
            <p:cNvSpPr txBox="1"/>
            <p:nvPr/>
          </p:nvSpPr>
          <p:spPr>
            <a:xfrm>
              <a:off x="8322032" y="1218972"/>
              <a:ext cx="124626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8C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Cluster 2</a:t>
              </a:r>
            </a:p>
          </p:txBody>
        </p:sp>
        <p:sp>
          <p:nvSpPr>
            <p:cNvPr id="143" name="ZoneTexte 142">
              <a:extLst>
                <a:ext uri="{FF2B5EF4-FFF2-40B4-BE49-F238E27FC236}">
                  <a16:creationId xmlns:a16="http://schemas.microsoft.com/office/drawing/2014/main" id="{441D905C-2ADB-55B3-DF53-C94BF19711D4}"/>
                </a:ext>
              </a:extLst>
            </p:cNvPr>
            <p:cNvSpPr txBox="1"/>
            <p:nvPr/>
          </p:nvSpPr>
          <p:spPr>
            <a:xfrm>
              <a:off x="9180196" y="2400020"/>
              <a:ext cx="124626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Cluster 3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4F88B9E6-5530-47B2-ADB2-275E449D0000}"/>
              </a:ext>
            </a:extLst>
          </p:cNvPr>
          <p:cNvGrpSpPr/>
          <p:nvPr/>
        </p:nvGrpSpPr>
        <p:grpSpPr>
          <a:xfrm>
            <a:off x="7287214" y="4788763"/>
            <a:ext cx="4396255" cy="958671"/>
            <a:chOff x="7287214" y="4788763"/>
            <a:chExt cx="4396255" cy="958671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905DDD2-BB15-8AF0-C8C0-B2C40EEF6D27}"/>
                </a:ext>
              </a:extLst>
            </p:cNvPr>
            <p:cNvSpPr/>
            <p:nvPr/>
          </p:nvSpPr>
          <p:spPr>
            <a:xfrm>
              <a:off x="7312580" y="4810418"/>
              <a:ext cx="4085012" cy="937016"/>
            </a:xfrm>
            <a:prstGeom prst="roundRect">
              <a:avLst/>
            </a:prstGeom>
            <a:solidFill>
              <a:srgbClr val="CC585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24244C41-E0FC-9313-D497-867320FA7CBE}"/>
                </a:ext>
              </a:extLst>
            </p:cNvPr>
            <p:cNvSpPr txBox="1"/>
            <p:nvPr/>
          </p:nvSpPr>
          <p:spPr>
            <a:xfrm>
              <a:off x="7327412" y="4788763"/>
              <a:ext cx="234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Gives</a:t>
              </a:r>
              <a:r>
                <a:rPr lang="fr-FR" b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b="1" dirty="0" err="1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poor</a:t>
              </a:r>
              <a:r>
                <a:rPr lang="fr-FR" b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  <a:r>
                <a:rPr lang="fr-FR" b="1" dirty="0" err="1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Results</a:t>
              </a:r>
              <a:r>
                <a:rPr lang="fr-FR" b="1" dirty="0">
                  <a:solidFill>
                    <a:srgbClr val="CC5856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46" name="ZoneTexte 145">
              <a:extLst>
                <a:ext uri="{FF2B5EF4-FFF2-40B4-BE49-F238E27FC236}">
                  <a16:creationId xmlns:a16="http://schemas.microsoft.com/office/drawing/2014/main" id="{F3F61E30-8F52-8696-9F93-F61F6433A2AB}"/>
                </a:ext>
              </a:extLst>
            </p:cNvPr>
            <p:cNvSpPr txBox="1"/>
            <p:nvPr/>
          </p:nvSpPr>
          <p:spPr>
            <a:xfrm>
              <a:off x="7287214" y="5092053"/>
              <a:ext cx="439625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 </a:t>
              </a:r>
              <a:r>
                <a:rPr lang="en-US" dirty="0">
                  <a:solidFill>
                    <a:srgbClr val="CC5856"/>
                  </a:solidFill>
                  <a:latin typeface="Avenir Next LT Pro" panose="020B0504020202020204" pitchFamily="34" charset="0"/>
                  <a:sym typeface="Wingdings" panose="05000000000000000000" pitchFamily="2" charset="2"/>
                </a:rPr>
                <a:t>•</a:t>
              </a:r>
              <a:r>
                <a:rPr lang="en-US" dirty="0">
                  <a:solidFill>
                    <a:srgbClr val="000000"/>
                  </a:solidFill>
                  <a:latin typeface="Avenir Next LT Pro" panose="020B05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Classification of probability vectors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CC5856"/>
                  </a:solidFill>
                  <a:latin typeface="Avenir Next LT Pro" panose="020B0504020202020204" pitchFamily="34" charset="0"/>
                </a:rPr>
                <a:t> </a:t>
              </a:r>
              <a:r>
                <a:rPr lang="en-US" dirty="0">
                  <a:solidFill>
                    <a:srgbClr val="CC5856"/>
                  </a:solidFill>
                  <a:latin typeface="Avenir Next LT Pro" panose="020B0504020202020204" pitchFamily="34" charset="0"/>
                  <a:sym typeface="Wingdings" panose="05000000000000000000" pitchFamily="2" charset="2"/>
                </a:rPr>
                <a:t>• </a:t>
              </a:r>
              <a:r>
                <a:rPr lang="en-US" dirty="0">
                  <a:solidFill>
                    <a:srgbClr val="00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o selection of well-classified pixels</a:t>
              </a:r>
            </a:p>
          </p:txBody>
        </p:sp>
      </p:grpSp>
      <p:sp>
        <p:nvSpPr>
          <p:cNvPr id="67" name="Espace réservé du numéro de diapositive 5">
            <a:extLst>
              <a:ext uri="{FF2B5EF4-FFF2-40B4-BE49-F238E27FC236}">
                <a16:creationId xmlns:a16="http://schemas.microsoft.com/office/drawing/2014/main" id="{E8995DDD-102A-F99A-593D-C954FF1FAA37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10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9ED6945-6EB4-4012-ADCC-938161048A92}"/>
              </a:ext>
            </a:extLst>
          </p:cNvPr>
          <p:cNvSpPr/>
          <p:nvPr/>
        </p:nvSpPr>
        <p:spPr>
          <a:xfrm>
            <a:off x="7387259" y="6568228"/>
            <a:ext cx="1147141" cy="210791"/>
          </a:xfrm>
          <a:prstGeom prst="rect">
            <a:avLst/>
          </a:prstGeom>
          <a:noFill/>
          <a:ln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686C850-22C3-8455-1964-21A0D1B04E69}"/>
              </a:ext>
            </a:extLst>
          </p:cNvPr>
          <p:cNvSpPr txBox="1"/>
          <p:nvPr/>
        </p:nvSpPr>
        <p:spPr>
          <a:xfrm>
            <a:off x="2261491" y="10573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2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DFE6672-8B11-FE3E-187C-63D3A2FD0D73}"/>
              </a:ext>
            </a:extLst>
          </p:cNvPr>
          <p:cNvSpPr txBox="1"/>
          <p:nvPr/>
        </p:nvSpPr>
        <p:spPr>
          <a:xfrm>
            <a:off x="2555810" y="118371"/>
            <a:ext cx="1338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Methods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15E11A19-A3CA-9A6A-2AE6-D2DF539ECAAD}"/>
              </a:ext>
            </a:extLst>
          </p:cNvPr>
          <p:cNvCxnSpPr>
            <a:cxnSpLocks/>
          </p:cNvCxnSpPr>
          <p:nvPr/>
        </p:nvCxnSpPr>
        <p:spPr>
          <a:xfrm>
            <a:off x="2710605" y="518481"/>
            <a:ext cx="94468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E643E24C-64EC-B76C-B175-EBD6B2316BFE}"/>
              </a:ext>
            </a:extLst>
          </p:cNvPr>
          <p:cNvSpPr txBox="1"/>
          <p:nvPr/>
        </p:nvSpPr>
        <p:spPr>
          <a:xfrm>
            <a:off x="5219721" y="341265"/>
            <a:ext cx="1462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GMM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553BBE0-E219-303C-5E2F-464002DDB336}"/>
              </a:ext>
            </a:extLst>
          </p:cNvPr>
          <p:cNvSpPr txBox="1"/>
          <p:nvPr/>
        </p:nvSpPr>
        <p:spPr>
          <a:xfrm>
            <a:off x="3731490" y="713765"/>
            <a:ext cx="4442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818A"/>
                </a:solidFill>
                <a:effectLst/>
                <a:latin typeface="Avenir Next LT Pro" panose="020B0504020202020204" pitchFamily="34" charset="0"/>
              </a:rPr>
              <a:t>Unsupervised probability-based algorithm  </a:t>
            </a:r>
            <a:endParaRPr lang="fr-FR" sz="1400" dirty="0">
              <a:solidFill>
                <a:srgbClr val="00818A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C476C5-40DC-6BB6-E402-0C1451CC4636}"/>
              </a:ext>
            </a:extLst>
          </p:cNvPr>
          <p:cNvSpPr/>
          <p:nvPr/>
        </p:nvSpPr>
        <p:spPr>
          <a:xfrm>
            <a:off x="5520536" y="399609"/>
            <a:ext cx="859955" cy="327402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D527EA9-98DC-21F3-3A8D-A78FF481D4DE}"/>
              </a:ext>
            </a:extLst>
          </p:cNvPr>
          <p:cNvSpPr txBox="1"/>
          <p:nvPr/>
        </p:nvSpPr>
        <p:spPr>
          <a:xfrm>
            <a:off x="771557" y="1240068"/>
            <a:ext cx="6244839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1. </a:t>
            </a:r>
            <a:r>
              <a:rPr lang="en-US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The elements of each cluster follow a </a:t>
            </a:r>
            <a:r>
              <a:rPr lang="en-US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gaussian distribution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2. </a:t>
            </a:r>
            <a:r>
              <a:rPr lang="en-US" sz="1600" dirty="0">
                <a:latin typeface="Avenir Next LT Pro" panose="020B0504020202020204" pitchFamily="34" charset="0"/>
              </a:rPr>
              <a:t>Apply a clustering algorithm on </a:t>
            </a:r>
            <a:r>
              <a:rPr lang="en-US" sz="1600" b="1" dirty="0">
                <a:latin typeface="Avenir Next LT Pro" panose="020B0504020202020204" pitchFamily="34" charset="0"/>
              </a:rPr>
              <a:t>non-</a:t>
            </a:r>
            <a:r>
              <a:rPr lang="fr-FR" sz="1600" b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shadow</a:t>
            </a:r>
            <a:r>
              <a:rPr lang="fr-FR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pixels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33B176-CEC3-478E-8791-4DB1202929E8}"/>
              </a:ext>
            </a:extLst>
          </p:cNvPr>
          <p:cNvSpPr/>
          <p:nvPr/>
        </p:nvSpPr>
        <p:spPr>
          <a:xfrm>
            <a:off x="771557" y="1941568"/>
            <a:ext cx="5381025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3. </a:t>
            </a:r>
            <a:r>
              <a:rPr lang="en-US" sz="1600" dirty="0">
                <a:latin typeface="Avenir Next LT Pro" panose="020B0504020202020204" pitchFamily="34" charset="0"/>
              </a:rPr>
              <a:t>Reject option based on a </a:t>
            </a:r>
            <a:r>
              <a:rPr lang="en-US" sz="1600" b="1" dirty="0">
                <a:latin typeface="Avenir Next LT Pro" panose="020B0504020202020204" pitchFamily="34" charset="0"/>
              </a:rPr>
              <a:t>modified GMM </a:t>
            </a:r>
            <a:r>
              <a:rPr lang="en-US" sz="1600" dirty="0">
                <a:latin typeface="Avenir Next LT Pro" panose="020B0504020202020204" pitchFamily="34" charset="0"/>
              </a:rPr>
              <a:t>algorithm</a:t>
            </a:r>
            <a:r>
              <a:rPr lang="en-US" sz="1600" b="1" dirty="0">
                <a:latin typeface="Avenir Next LT Pro" panose="020B0504020202020204" pitchFamily="34" charset="0"/>
              </a:rPr>
              <a:t> </a:t>
            </a:r>
            <a:r>
              <a:rPr lang="en-US" sz="1600" dirty="0">
                <a:latin typeface="Avenir Next LT Pro" panose="020B0504020202020204" pitchFamily="34" charset="0"/>
              </a:rPr>
              <a:t>:</a:t>
            </a:r>
            <a:endParaRPr lang="fr-FR" sz="1600" b="1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3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949CC91F-C7BF-4A2F-9DBD-8EBD6CE7F97D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15F93BE-9F85-4C1E-B9A5-0F708BCCD821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1E6F5A-9C02-4E64-9B6E-CD9B76A46F59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E6C000"/>
          </a:solidFill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E6C92F-CB9C-1687-1B14-B224C08B3034}"/>
              </a:ext>
            </a:extLst>
          </p:cNvPr>
          <p:cNvSpPr txBox="1"/>
          <p:nvPr/>
        </p:nvSpPr>
        <p:spPr>
          <a:xfrm>
            <a:off x="2290680" y="0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E6C000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3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131EE1-C4BE-06A7-0A2B-FB79A24CFDBF}"/>
              </a:ext>
            </a:extLst>
          </p:cNvPr>
          <p:cNvSpPr txBox="1"/>
          <p:nvPr/>
        </p:nvSpPr>
        <p:spPr>
          <a:xfrm>
            <a:off x="2568547" y="103075"/>
            <a:ext cx="31845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Results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ECFD8CE-B7BE-B8C6-FB63-B6DDE118A1C6}"/>
              </a:ext>
            </a:extLst>
          </p:cNvPr>
          <p:cNvCxnSpPr>
            <a:cxnSpLocks/>
          </p:cNvCxnSpPr>
          <p:nvPr/>
        </p:nvCxnSpPr>
        <p:spPr>
          <a:xfrm>
            <a:off x="2636627" y="485487"/>
            <a:ext cx="886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2C5A05C-6DB1-4857-930C-A426DA477C2A}"/>
              </a:ext>
            </a:extLst>
          </p:cNvPr>
          <p:cNvSpPr txBox="1"/>
          <p:nvPr/>
        </p:nvSpPr>
        <p:spPr>
          <a:xfrm>
            <a:off x="548028" y="1374000"/>
            <a:ext cx="329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-A- Visual Assessment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297387-40BA-4969-ADD7-2DE341DE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135" y="3948873"/>
            <a:ext cx="1297506" cy="12662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8ABD6FF-1187-49FD-8C36-9B02BD257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496" y="3948873"/>
            <a:ext cx="1297506" cy="12743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8282CA-C2EA-4571-84CA-F6E10FF4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887" y="2067050"/>
            <a:ext cx="1268724" cy="126872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FDA4699-B10E-4EE4-B261-BAEC1AB8C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525" y="2064111"/>
            <a:ext cx="1268723" cy="1264287"/>
          </a:xfrm>
          <a:prstGeom prst="rect">
            <a:avLst/>
          </a:prstGeom>
        </p:spPr>
      </p:pic>
      <p:pic>
        <p:nvPicPr>
          <p:cNvPr id="49" name="Image 4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351B0D6-5028-472A-A4AB-FFDEC12F20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" r="17234" b="3798"/>
          <a:stretch/>
        </p:blipFill>
        <p:spPr>
          <a:xfrm>
            <a:off x="2260916" y="1774406"/>
            <a:ext cx="1436771" cy="1118864"/>
          </a:xfrm>
          <a:prstGeom prst="rect">
            <a:avLst/>
          </a:prstGeom>
        </p:spPr>
      </p:pic>
      <p:pic>
        <p:nvPicPr>
          <p:cNvPr id="50" name="Image 49" descr="Une image contenant carte&#10;&#10;Description générée automatiquement">
            <a:extLst>
              <a:ext uri="{FF2B5EF4-FFF2-40B4-BE49-F238E27FC236}">
                <a16:creationId xmlns:a16="http://schemas.microsoft.com/office/drawing/2014/main" id="{C6FA51CC-ED61-4457-B3DC-31D50AE7C6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3"/>
          <a:stretch/>
        </p:blipFill>
        <p:spPr>
          <a:xfrm>
            <a:off x="2260088" y="3136140"/>
            <a:ext cx="1549848" cy="1171494"/>
          </a:xfrm>
          <a:prstGeom prst="rect">
            <a:avLst/>
          </a:prstGeom>
        </p:spPr>
      </p:pic>
      <p:pic>
        <p:nvPicPr>
          <p:cNvPr id="53" name="Image 52" descr="Une image contenant carte&#10;&#10;Description générée automatiquement">
            <a:extLst>
              <a:ext uri="{FF2B5EF4-FFF2-40B4-BE49-F238E27FC236}">
                <a16:creationId xmlns:a16="http://schemas.microsoft.com/office/drawing/2014/main" id="{08866351-302C-42DF-B78B-4F417BC75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49" y="4655786"/>
            <a:ext cx="1855433" cy="1419116"/>
          </a:xfrm>
          <a:prstGeom prst="rect">
            <a:avLst/>
          </a:prstGeom>
        </p:spPr>
      </p:pic>
      <p:pic>
        <p:nvPicPr>
          <p:cNvPr id="55" name="Image 54" descr="Une image contenant carte&#10;&#10;Description générée automatiquement">
            <a:extLst>
              <a:ext uri="{FF2B5EF4-FFF2-40B4-BE49-F238E27FC236}">
                <a16:creationId xmlns:a16="http://schemas.microsoft.com/office/drawing/2014/main" id="{5B62D3C2-4498-4BB4-95C3-22908A0F0D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t="8937" r="19023" b="11930"/>
          <a:stretch/>
        </p:blipFill>
        <p:spPr>
          <a:xfrm>
            <a:off x="475432" y="3136436"/>
            <a:ext cx="1549848" cy="1133265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AF1A6C4-E106-4B43-9548-E4BBD848B0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10566" b="13717"/>
          <a:stretch/>
        </p:blipFill>
        <p:spPr>
          <a:xfrm>
            <a:off x="474388" y="1777167"/>
            <a:ext cx="1597972" cy="1115073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BD080365-BA1A-4810-AF4E-B4651590558D}"/>
              </a:ext>
            </a:extLst>
          </p:cNvPr>
          <p:cNvSpPr txBox="1"/>
          <p:nvPr/>
        </p:nvSpPr>
        <p:spPr>
          <a:xfrm>
            <a:off x="787813" y="2844880"/>
            <a:ext cx="84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Avenir Next LT Pro" panose="020B0504020202020204" pitchFamily="34" charset="0"/>
              </a:rPr>
              <a:t>Dirt</a:t>
            </a:r>
            <a:r>
              <a:rPr lang="fr-FR" sz="1200" dirty="0">
                <a:latin typeface="Avenir Next LT Pro" panose="020B0504020202020204" pitchFamily="34" charset="0"/>
              </a:rPr>
              <a:t> road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0117CB3-1232-4EDA-88A2-44D1088ABF07}"/>
              </a:ext>
            </a:extLst>
          </p:cNvPr>
          <p:cNvSpPr txBox="1"/>
          <p:nvPr/>
        </p:nvSpPr>
        <p:spPr>
          <a:xfrm>
            <a:off x="2640804" y="2859141"/>
            <a:ext cx="823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venir Next LT Pro" panose="020B0504020202020204" pitchFamily="34" charset="0"/>
              </a:rPr>
              <a:t>Island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A7D3BBB-8956-4DA2-8227-2D2F3825F2A5}"/>
              </a:ext>
            </a:extLst>
          </p:cNvPr>
          <p:cNvSpPr txBox="1"/>
          <p:nvPr/>
        </p:nvSpPr>
        <p:spPr>
          <a:xfrm>
            <a:off x="317230" y="4266745"/>
            <a:ext cx="1855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Avenir Next LT Pro" panose="020B0504020202020204" pitchFamily="34" charset="0"/>
              </a:rPr>
              <a:t>Electricity</a:t>
            </a:r>
            <a:r>
              <a:rPr lang="fr-FR" sz="1200" dirty="0">
                <a:latin typeface="Avenir Next LT Pro" panose="020B0504020202020204" pitchFamily="34" charset="0"/>
              </a:rPr>
              <a:t> line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8785303-C1DD-4978-8B78-78A4A98381DB}"/>
              </a:ext>
            </a:extLst>
          </p:cNvPr>
          <p:cNvSpPr txBox="1"/>
          <p:nvPr/>
        </p:nvSpPr>
        <p:spPr>
          <a:xfrm>
            <a:off x="2125004" y="4261635"/>
            <a:ext cx="1855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Avenir Next LT Pro" panose="020B0504020202020204" pitchFamily="34" charset="0"/>
              </a:rPr>
              <a:t>Fallow</a:t>
            </a:r>
            <a:r>
              <a:rPr lang="fr-FR" sz="1200" dirty="0">
                <a:latin typeface="Avenir Next LT Pro" panose="020B0504020202020204" pitchFamily="34" charset="0"/>
              </a:rPr>
              <a:t> land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9B1CCD5-17CC-4883-B1AC-541CF11A0EAA}"/>
              </a:ext>
            </a:extLst>
          </p:cNvPr>
          <p:cNvSpPr txBox="1"/>
          <p:nvPr/>
        </p:nvSpPr>
        <p:spPr>
          <a:xfrm>
            <a:off x="4954460" y="2548914"/>
            <a:ext cx="1033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venir Next LT Pro" panose="020B0504020202020204" pitchFamily="34" charset="0"/>
              </a:rPr>
              <a:t>ISLAND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EC63DE9-2941-4D59-9C5F-A3573B493D96}"/>
              </a:ext>
            </a:extLst>
          </p:cNvPr>
          <p:cNvSpPr txBox="1"/>
          <p:nvPr/>
        </p:nvSpPr>
        <p:spPr>
          <a:xfrm>
            <a:off x="5550856" y="1558360"/>
            <a:ext cx="49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 err="1">
                <a:latin typeface="Avenir Next LT Pro" panose="020B0504020202020204" pitchFamily="34" charset="0"/>
              </a:rPr>
              <a:t>Why</a:t>
            </a:r>
            <a:r>
              <a:rPr lang="fr-FR" sz="1400" b="1" dirty="0">
                <a:latin typeface="Avenir Next LT Pro" panose="020B0504020202020204" pitchFamily="34" charset="0"/>
              </a:rPr>
              <a:t> are the areas of </a:t>
            </a:r>
            <a:r>
              <a:rPr lang="fr-FR" sz="1400" b="1" dirty="0" err="1">
                <a:latin typeface="Avenir Next LT Pro" panose="020B0504020202020204" pitchFamily="34" charset="0"/>
              </a:rPr>
              <a:t>interest</a:t>
            </a:r>
            <a:r>
              <a:rPr lang="fr-FR" sz="1400" b="1" dirty="0">
                <a:latin typeface="Avenir Next LT Pro" panose="020B0504020202020204" pitchFamily="34" charset="0"/>
              </a:rPr>
              <a:t> </a:t>
            </a:r>
            <a:r>
              <a:rPr lang="fr-FR" sz="1400" b="1" dirty="0" err="1">
                <a:latin typeface="Avenir Next LT Pro" panose="020B0504020202020204" pitchFamily="34" charset="0"/>
              </a:rPr>
              <a:t>sometimes</a:t>
            </a:r>
            <a:r>
              <a:rPr lang="fr-FR" sz="1400" b="1" dirty="0">
                <a:latin typeface="Avenir Next LT Pro" panose="020B0504020202020204" pitchFamily="34" charset="0"/>
              </a:rPr>
              <a:t> </a:t>
            </a:r>
            <a:r>
              <a:rPr lang="fr-FR" sz="14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not</a:t>
            </a:r>
            <a:r>
              <a:rPr lang="fr-FR" sz="1400" b="1" dirty="0">
                <a:latin typeface="Avenir Next LT Pro" panose="020B0504020202020204" pitchFamily="34" charset="0"/>
              </a:rPr>
              <a:t> </a:t>
            </a:r>
            <a:r>
              <a:rPr lang="fr-FR" sz="1400" b="1" dirty="0" err="1">
                <a:latin typeface="Avenir Next LT Pro" panose="020B0504020202020204" pitchFamily="34" charset="0"/>
              </a:rPr>
              <a:t>rejected</a:t>
            </a:r>
            <a:r>
              <a:rPr lang="fr-FR" sz="1400" b="1" dirty="0">
                <a:latin typeface="Avenir Next LT Pro" panose="020B0504020202020204" pitchFamily="34" charset="0"/>
              </a:rPr>
              <a:t> ?</a:t>
            </a:r>
            <a:r>
              <a:rPr lang="fr-FR" sz="1400" dirty="0">
                <a:latin typeface="Avenir Next LT Pro" panose="020B0504020202020204" pitchFamily="34" charset="0"/>
              </a:rPr>
              <a:t> </a:t>
            </a:r>
            <a:r>
              <a:rPr lang="en-US" sz="1400" dirty="0">
                <a:latin typeface="Avenir Next LT Pro" panose="020B0504020202020204" pitchFamily="34" charset="0"/>
              </a:rPr>
              <a:t>  </a:t>
            </a:r>
            <a:endParaRPr lang="fr-FR" sz="1400" dirty="0">
              <a:latin typeface="Avenir Next LT Pro" panose="020B0504020202020204" pitchFamily="34" charset="0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E9A148F-1E57-4617-A004-1D423E484688}"/>
              </a:ext>
            </a:extLst>
          </p:cNvPr>
          <p:cNvSpPr txBox="1"/>
          <p:nvPr/>
        </p:nvSpPr>
        <p:spPr>
          <a:xfrm>
            <a:off x="6161860" y="3314725"/>
            <a:ext cx="1235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venir Next LT Pro" panose="020B0504020202020204" pitchFamily="34" charset="0"/>
              </a:rPr>
              <a:t>Island RLR l1</a:t>
            </a:r>
          </a:p>
          <a:p>
            <a:pPr algn="ctr"/>
            <a:r>
              <a:rPr lang="fr-FR" sz="1200" dirty="0" err="1">
                <a:solidFill>
                  <a:srgbClr val="00B050"/>
                </a:solidFill>
                <a:latin typeface="Avenir Next LT Pro" panose="020B0504020202020204" pitchFamily="34" charset="0"/>
              </a:rPr>
              <a:t>rejected</a:t>
            </a:r>
            <a:endParaRPr lang="fr-FR" sz="1200" dirty="0">
              <a:solidFill>
                <a:srgbClr val="00B05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55C7946E-117C-432A-B5CC-230EDFFDEF65}"/>
              </a:ext>
            </a:extLst>
          </p:cNvPr>
          <p:cNvSpPr txBox="1"/>
          <p:nvPr/>
        </p:nvSpPr>
        <p:spPr>
          <a:xfrm>
            <a:off x="8067846" y="3314725"/>
            <a:ext cx="11880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venir Next LT Pro" panose="020B0504020202020204" pitchFamily="34" charset="0"/>
              </a:rPr>
              <a:t>Island RF</a:t>
            </a:r>
          </a:p>
          <a:p>
            <a:pPr algn="ctr"/>
            <a:r>
              <a:rPr lang="fr-FR" sz="1200" dirty="0">
                <a:solidFill>
                  <a:srgbClr val="FF0000"/>
                </a:solidFill>
                <a:latin typeface="Avenir Next LT Pro" panose="020B0504020202020204" pitchFamily="34" charset="0"/>
              </a:rPr>
              <a:t>not </a:t>
            </a:r>
            <a:r>
              <a:rPr lang="fr-FR" sz="1200" dirty="0" err="1">
                <a:solidFill>
                  <a:srgbClr val="FF0000"/>
                </a:solidFill>
                <a:latin typeface="Avenir Next LT Pro" panose="020B0504020202020204" pitchFamily="34" charset="0"/>
              </a:rPr>
              <a:t>rejected</a:t>
            </a:r>
            <a:endParaRPr lang="fr-FR" sz="1200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C4B8005A-2AE3-474B-9148-74F51756DEBE}"/>
              </a:ext>
            </a:extLst>
          </p:cNvPr>
          <p:cNvSpPr txBox="1"/>
          <p:nvPr/>
        </p:nvSpPr>
        <p:spPr>
          <a:xfrm>
            <a:off x="9888883" y="2257800"/>
            <a:ext cx="1997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venir Next LT Pro" panose="020B0504020202020204" pitchFamily="34" charset="0"/>
              </a:rPr>
              <a:t>Grass mixtures ≈ </a:t>
            </a:r>
            <a:r>
              <a:rPr lang="fr-FR" sz="1600" dirty="0" err="1">
                <a:latin typeface="Avenir Next LT Pro" panose="020B0504020202020204" pitchFamily="34" charset="0"/>
              </a:rPr>
              <a:t>grass</a:t>
            </a:r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dirty="0" err="1">
                <a:latin typeface="Avenir Next LT Pro" panose="020B0504020202020204" pitchFamily="34" charset="0"/>
              </a:rPr>
              <a:t>present</a:t>
            </a:r>
            <a:r>
              <a:rPr lang="fr-FR" sz="1600" dirty="0">
                <a:latin typeface="Avenir Next LT Pro" panose="020B0504020202020204" pitchFamily="34" charset="0"/>
              </a:rPr>
              <a:t> on the </a:t>
            </a:r>
            <a:r>
              <a:rPr lang="fr-FR" sz="1600" dirty="0" err="1">
                <a:latin typeface="Avenir Next LT Pro" panose="020B0504020202020204" pitchFamily="34" charset="0"/>
              </a:rPr>
              <a:t>island</a:t>
            </a:r>
            <a:r>
              <a:rPr lang="fr-FR" sz="1600" dirty="0">
                <a:latin typeface="Avenir Next LT Pro" panose="020B0504020202020204" pitchFamily="34" charset="0"/>
              </a:rPr>
              <a:t> in reality 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9E2D8B4A-6860-4490-A617-D97C47A56E0E}"/>
              </a:ext>
            </a:extLst>
          </p:cNvPr>
          <p:cNvSpPr txBox="1"/>
          <p:nvPr/>
        </p:nvSpPr>
        <p:spPr>
          <a:xfrm>
            <a:off x="5781078" y="5219374"/>
            <a:ext cx="1997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Avenir Next LT Pro" panose="020B0504020202020204" pitchFamily="34" charset="0"/>
              </a:rPr>
              <a:t>Electricity</a:t>
            </a:r>
            <a:r>
              <a:rPr lang="fr-FR" sz="1400" dirty="0">
                <a:latin typeface="Avenir Next LT Pro" panose="020B0504020202020204" pitchFamily="34" charset="0"/>
              </a:rPr>
              <a:t> Line RLR l2</a:t>
            </a:r>
          </a:p>
          <a:p>
            <a:pPr algn="ctr"/>
            <a:r>
              <a:rPr lang="fr-FR" sz="1200" dirty="0" err="1">
                <a:solidFill>
                  <a:srgbClr val="00B050"/>
                </a:solidFill>
                <a:latin typeface="Avenir Next LT Pro" panose="020B0504020202020204" pitchFamily="34" charset="0"/>
              </a:rPr>
              <a:t>rejected</a:t>
            </a:r>
            <a:endParaRPr lang="fr-FR" sz="1200" dirty="0">
              <a:solidFill>
                <a:srgbClr val="00B05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9C2F4E8-59DE-4A10-9B7F-48CD71D9293C}"/>
              </a:ext>
            </a:extLst>
          </p:cNvPr>
          <p:cNvSpPr txBox="1"/>
          <p:nvPr/>
        </p:nvSpPr>
        <p:spPr>
          <a:xfrm>
            <a:off x="4787914" y="4410188"/>
            <a:ext cx="1366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venir Next LT Pro" panose="020B0504020202020204" pitchFamily="34" charset="0"/>
              </a:rPr>
              <a:t>ELECTRICITY LINE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BB4BA5FD-7727-4F47-B676-E2A12BB7FEB8}"/>
              </a:ext>
            </a:extLst>
          </p:cNvPr>
          <p:cNvSpPr txBox="1"/>
          <p:nvPr/>
        </p:nvSpPr>
        <p:spPr>
          <a:xfrm>
            <a:off x="7693069" y="5211974"/>
            <a:ext cx="1997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Avenir Next LT Pro" panose="020B0504020202020204" pitchFamily="34" charset="0"/>
              </a:rPr>
              <a:t>Electricity</a:t>
            </a:r>
            <a:r>
              <a:rPr lang="fr-FR" sz="1400" dirty="0">
                <a:latin typeface="Avenir Next LT Pro" panose="020B0504020202020204" pitchFamily="34" charset="0"/>
              </a:rPr>
              <a:t> Line RLR l1</a:t>
            </a:r>
          </a:p>
          <a:p>
            <a:pPr algn="ctr"/>
            <a:r>
              <a:rPr lang="fr-FR" sz="1200" dirty="0">
                <a:solidFill>
                  <a:srgbClr val="FF0000"/>
                </a:solidFill>
                <a:latin typeface="Avenir Next LT Pro" panose="020B0504020202020204" pitchFamily="34" charset="0"/>
              </a:rPr>
              <a:t>not </a:t>
            </a:r>
            <a:r>
              <a:rPr lang="fr-FR" sz="1200" dirty="0" err="1">
                <a:solidFill>
                  <a:srgbClr val="FF0000"/>
                </a:solidFill>
                <a:latin typeface="Avenir Next LT Pro" panose="020B0504020202020204" pitchFamily="34" charset="0"/>
              </a:rPr>
              <a:t>rejected</a:t>
            </a:r>
            <a:endParaRPr lang="fr-FR" sz="1200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54E31BC-A7D7-4021-B423-BD8BBC645C32}"/>
              </a:ext>
            </a:extLst>
          </p:cNvPr>
          <p:cNvSpPr txBox="1"/>
          <p:nvPr/>
        </p:nvSpPr>
        <p:spPr>
          <a:xfrm>
            <a:off x="1266225" y="6025502"/>
            <a:ext cx="18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Avenir Next LT Pro" panose="020B0504020202020204" pitchFamily="34" charset="0"/>
              </a:rPr>
              <a:t>Borders</a:t>
            </a:r>
            <a:r>
              <a:rPr lang="fr-FR" sz="1200" dirty="0">
                <a:latin typeface="Avenir Next LT Pro" panose="020B0504020202020204" pitchFamily="34" charset="0"/>
              </a:rPr>
              <a:t> </a:t>
            </a:r>
            <a:r>
              <a:rPr lang="fr-FR" sz="1200" dirty="0" err="1">
                <a:latin typeface="Avenir Next LT Pro" panose="020B0504020202020204" pitchFamily="34" charset="0"/>
              </a:rPr>
              <a:t>between</a:t>
            </a:r>
            <a:r>
              <a:rPr lang="fr-FR" sz="1200" dirty="0">
                <a:latin typeface="Avenir Next LT Pro" panose="020B0504020202020204" pitchFamily="34" charset="0"/>
              </a:rPr>
              <a:t> </a:t>
            </a:r>
            <a:r>
              <a:rPr lang="fr-FR" sz="1200" dirty="0" err="1">
                <a:latin typeface="Avenir Next LT Pro" panose="020B0504020202020204" pitchFamily="34" charset="0"/>
              </a:rPr>
              <a:t>species</a:t>
            </a:r>
            <a:endParaRPr lang="fr-FR" sz="1200" dirty="0">
              <a:latin typeface="Avenir Next LT Pro" panose="020B0504020202020204" pitchFamily="34" charset="0"/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22163CAC-1431-4204-8C59-4B7EADD43E3C}"/>
              </a:ext>
            </a:extLst>
          </p:cNvPr>
          <p:cNvSpPr txBox="1"/>
          <p:nvPr/>
        </p:nvSpPr>
        <p:spPr>
          <a:xfrm>
            <a:off x="9888882" y="4137303"/>
            <a:ext cx="19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Avenir Next LT Pro" panose="020B0504020202020204" pitchFamily="34" charset="0"/>
              </a:rPr>
              <a:t>Poplar</a:t>
            </a:r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dirty="0" err="1">
                <a:latin typeface="Avenir Next LT Pro" panose="020B0504020202020204" pitchFamily="34" charset="0"/>
              </a:rPr>
              <a:t>tree</a:t>
            </a:r>
            <a:r>
              <a:rPr lang="fr-FR" sz="1600" dirty="0">
                <a:latin typeface="Avenir Next LT Pro" panose="020B0504020202020204" pitchFamily="34" charset="0"/>
              </a:rPr>
              <a:t>: </a:t>
            </a:r>
            <a:r>
              <a:rPr lang="fr-FR" sz="1600" dirty="0" err="1">
                <a:latin typeface="Avenir Next LT Pro" panose="020B0504020202020204" pitchFamily="34" charset="0"/>
              </a:rPr>
              <a:t>mistake</a:t>
            </a:r>
            <a:r>
              <a:rPr lang="fr-FR" sz="1600" dirty="0">
                <a:latin typeface="Avenir Next LT Pro" panose="020B0504020202020204" pitchFamily="34" charset="0"/>
              </a:rPr>
              <a:t> of RLR l2 classification</a:t>
            </a:r>
          </a:p>
        </p:txBody>
      </p:sp>
      <p:sp>
        <p:nvSpPr>
          <p:cNvPr id="45" name="Espace réservé du numéro de diapositive 5">
            <a:extLst>
              <a:ext uri="{FF2B5EF4-FFF2-40B4-BE49-F238E27FC236}">
                <a16:creationId xmlns:a16="http://schemas.microsoft.com/office/drawing/2014/main" id="{E449D38A-AE65-4E69-B8FF-D7EBB50B5663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11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F5A63A-6AC4-4D61-B5A6-0426BCD6F53F}"/>
              </a:ext>
            </a:extLst>
          </p:cNvPr>
          <p:cNvSpPr/>
          <p:nvPr/>
        </p:nvSpPr>
        <p:spPr>
          <a:xfrm>
            <a:off x="6187999" y="6570984"/>
            <a:ext cx="1147141" cy="210791"/>
          </a:xfrm>
          <a:prstGeom prst="rect">
            <a:avLst/>
          </a:prstGeom>
          <a:noFill/>
          <a:ln>
            <a:solidFill>
              <a:srgbClr val="F9CE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9CE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9573F06E-CA34-5D84-8849-BC7695FC75DA}"/>
              </a:ext>
            </a:extLst>
          </p:cNvPr>
          <p:cNvSpPr txBox="1"/>
          <p:nvPr/>
        </p:nvSpPr>
        <p:spPr>
          <a:xfrm>
            <a:off x="5160281" y="696950"/>
            <a:ext cx="146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K-</a:t>
            </a:r>
            <a:r>
              <a:rPr lang="fr-FR" sz="24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means</a:t>
            </a:r>
            <a:endParaRPr lang="fr-FR" sz="24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B8C842-587E-12C6-0341-EACA7455551C}"/>
              </a:ext>
            </a:extLst>
          </p:cNvPr>
          <p:cNvSpPr/>
          <p:nvPr/>
        </p:nvSpPr>
        <p:spPr>
          <a:xfrm>
            <a:off x="5189595" y="772072"/>
            <a:ext cx="1370932" cy="34561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CBECCF07-0692-E0C4-1942-1A32C6E80F6A}"/>
              </a:ext>
            </a:extLst>
          </p:cNvPr>
          <p:cNvSpPr/>
          <p:nvPr/>
        </p:nvSpPr>
        <p:spPr>
          <a:xfrm>
            <a:off x="9398741" y="2646378"/>
            <a:ext cx="553286" cy="91104"/>
          </a:xfrm>
          <a:prstGeom prst="rightArrow">
            <a:avLst/>
          </a:prstGeom>
          <a:solidFill>
            <a:srgbClr val="F9CE00"/>
          </a:solidFill>
          <a:ln>
            <a:solidFill>
              <a:srgbClr val="F9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C3F31DAE-F48F-899C-5918-D40B6CF8E203}"/>
              </a:ext>
            </a:extLst>
          </p:cNvPr>
          <p:cNvSpPr/>
          <p:nvPr/>
        </p:nvSpPr>
        <p:spPr>
          <a:xfrm>
            <a:off x="9398741" y="4521819"/>
            <a:ext cx="553286" cy="91104"/>
          </a:xfrm>
          <a:prstGeom prst="rightArrow">
            <a:avLst/>
          </a:prstGeom>
          <a:solidFill>
            <a:srgbClr val="F9CE00"/>
          </a:solidFill>
          <a:ln>
            <a:solidFill>
              <a:srgbClr val="F9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0C3707C-F0C9-448B-BF11-11B047F0B2DD}"/>
              </a:ext>
            </a:extLst>
          </p:cNvPr>
          <p:cNvSpPr txBox="1"/>
          <p:nvPr/>
        </p:nvSpPr>
        <p:spPr>
          <a:xfrm>
            <a:off x="5753100" y="5843911"/>
            <a:ext cx="496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venir Next LT Pro" panose="020B05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Avenir Next LT Pro" panose="020B0504020202020204" pitchFamily="34" charset="0"/>
              </a:rPr>
              <a:t>strongly </a:t>
            </a:r>
            <a:r>
              <a:rPr lang="en-US" sz="1400" dirty="0" err="1">
                <a:latin typeface="Avenir Next LT Pro" panose="020B0504020202020204" pitchFamily="34" charset="0"/>
              </a:rPr>
              <a:t>dependant</a:t>
            </a:r>
            <a:r>
              <a:rPr lang="en-US" sz="1400" dirty="0">
                <a:latin typeface="Avenir Next LT Pro" panose="020B0504020202020204" pitchFamily="34" charset="0"/>
              </a:rPr>
              <a:t> on the initial datasets given by the first classification algorithms </a:t>
            </a:r>
            <a:endParaRPr lang="fr-FR" sz="1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2" grpId="0"/>
      <p:bldP spid="73" grpId="0"/>
      <p:bldP spid="74" grpId="0"/>
      <p:bldP spid="76" grpId="0"/>
      <p:bldP spid="77" grpId="0"/>
      <p:bldP spid="78" grpId="0"/>
      <p:bldP spid="82" grpId="0"/>
      <p:bldP spid="2" grpId="0" animBg="1"/>
      <p:bldP spid="51" grpId="0" animBg="1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7E12E833-B59D-0C12-33F0-F75F0167093F}"/>
              </a:ext>
            </a:extLst>
          </p:cNvPr>
          <p:cNvSpPr/>
          <p:nvPr/>
        </p:nvSpPr>
        <p:spPr>
          <a:xfrm>
            <a:off x="5203433" y="5367349"/>
            <a:ext cx="5012951" cy="937016"/>
          </a:xfrm>
          <a:prstGeom prst="roundRect">
            <a:avLst/>
          </a:prstGeom>
          <a:solidFill>
            <a:srgbClr val="F9CE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4C8D444-0C3A-4424-A0C5-E35A94CC87BD}"/>
              </a:ext>
            </a:extLst>
          </p:cNvPr>
          <p:cNvSpPr txBox="1"/>
          <p:nvPr/>
        </p:nvSpPr>
        <p:spPr>
          <a:xfrm>
            <a:off x="8509861" y="4781007"/>
            <a:ext cx="373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TRR      when the threshold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EF2E72B-F9B3-880A-663C-0EE5446C32B5}"/>
              </a:ext>
            </a:extLst>
          </p:cNvPr>
          <p:cNvSpPr/>
          <p:nvPr/>
        </p:nvSpPr>
        <p:spPr>
          <a:xfrm>
            <a:off x="5036592" y="1485598"/>
            <a:ext cx="1006679" cy="369332"/>
          </a:xfrm>
          <a:prstGeom prst="roundRect">
            <a:avLst/>
          </a:prstGeom>
          <a:solidFill>
            <a:srgbClr val="F9CE00">
              <a:alpha val="20000"/>
            </a:srgbClr>
          </a:solidFill>
          <a:ln>
            <a:solidFill>
              <a:srgbClr val="F9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49CC91F-C7BF-4A2F-9DBD-8EBD6CE7F97D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15F93BE-9F85-4C1E-B9A5-0F708BCCD821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1E6F5A-9C02-4E64-9B6E-CD9B76A46F59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E6C000"/>
          </a:solidFill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E6C92F-CB9C-1687-1B14-B224C08B3034}"/>
              </a:ext>
            </a:extLst>
          </p:cNvPr>
          <p:cNvSpPr txBox="1"/>
          <p:nvPr/>
        </p:nvSpPr>
        <p:spPr>
          <a:xfrm>
            <a:off x="2290680" y="0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E6C000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3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131EE1-C4BE-06A7-0A2B-FB79A24CFDBF}"/>
              </a:ext>
            </a:extLst>
          </p:cNvPr>
          <p:cNvSpPr txBox="1"/>
          <p:nvPr/>
        </p:nvSpPr>
        <p:spPr>
          <a:xfrm>
            <a:off x="2568547" y="103075"/>
            <a:ext cx="31845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Results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ECFD8CE-B7BE-B8C6-FB63-B6DDE118A1C6}"/>
              </a:ext>
            </a:extLst>
          </p:cNvPr>
          <p:cNvCxnSpPr>
            <a:cxnSpLocks/>
          </p:cNvCxnSpPr>
          <p:nvPr/>
        </p:nvCxnSpPr>
        <p:spPr>
          <a:xfrm>
            <a:off x="2636627" y="485487"/>
            <a:ext cx="886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A99F343C-D8E8-4CC5-9D7A-85A16B4FEFD8}"/>
              </a:ext>
            </a:extLst>
          </p:cNvPr>
          <p:cNvSpPr txBox="1"/>
          <p:nvPr/>
        </p:nvSpPr>
        <p:spPr>
          <a:xfrm>
            <a:off x="1808635" y="1019288"/>
            <a:ext cx="28872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-B- Labelled polygons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FA6E429-7133-4F2B-8E37-4331E9DD6431}"/>
                  </a:ext>
                </a:extLst>
              </p:cNvPr>
              <p:cNvSpPr txBox="1"/>
              <p:nvPr/>
            </p:nvSpPr>
            <p:spPr>
              <a:xfrm>
                <a:off x="561202" y="1978858"/>
                <a:ext cx="21836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𝑁𝑅𝐴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94%</m:t>
                      </m:r>
                    </m:oMath>
                  </m:oMathPara>
                </a14:m>
                <a:endParaRPr lang="fr-FR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fr-FR" dirty="0">
                    <a:latin typeface="Avenir Next LT Pro" panose="020B0504020202020204" pitchFamily="34" charset="0"/>
                  </a:rPr>
                  <a:t>For all value of the radius’ </a:t>
                </a:r>
                <a:r>
                  <a:rPr lang="fr-FR" dirty="0" err="1">
                    <a:latin typeface="Avenir Next LT Pro" panose="020B0504020202020204" pitchFamily="34" charset="0"/>
                  </a:rPr>
                  <a:t>threshold</a:t>
                </a:r>
                <a:endParaRPr lang="fr-FR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FA6E429-7133-4F2B-8E37-4331E9DD6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02" y="1978858"/>
                <a:ext cx="2183680" cy="923330"/>
              </a:xfrm>
              <a:prstGeom prst="rect">
                <a:avLst/>
              </a:prstGeom>
              <a:blipFill>
                <a:blip r:embed="rId2"/>
                <a:stretch>
                  <a:fillRect l="-279" r="-2793" b="-105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e 3">
            <a:extLst>
              <a:ext uri="{FF2B5EF4-FFF2-40B4-BE49-F238E27FC236}">
                <a16:creationId xmlns:a16="http://schemas.microsoft.com/office/drawing/2014/main" id="{004D3853-53B1-4FE0-82C2-0C5B369287A5}"/>
              </a:ext>
            </a:extLst>
          </p:cNvPr>
          <p:cNvGrpSpPr/>
          <p:nvPr/>
        </p:nvGrpSpPr>
        <p:grpSpPr>
          <a:xfrm>
            <a:off x="3631127" y="4735185"/>
            <a:ext cx="4485816" cy="462419"/>
            <a:chOff x="4018391" y="4461038"/>
            <a:chExt cx="2225424" cy="369332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0A7C97F6-3BF9-405E-B909-35FBC8172D91}"/>
                </a:ext>
              </a:extLst>
            </p:cNvPr>
            <p:cNvSpPr txBox="1"/>
            <p:nvPr/>
          </p:nvSpPr>
          <p:spPr>
            <a:xfrm>
              <a:off x="4018391" y="4461038"/>
              <a:ext cx="22254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Next LT Pro" panose="020B0504020202020204" pitchFamily="34" charset="0"/>
                </a:rPr>
                <a:t>     FRR      when the threshold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315CE68D-FA3C-4BF4-BA52-28AA8EFAFFE2}"/>
                </a:ext>
              </a:extLst>
            </p:cNvPr>
            <p:cNvCxnSpPr>
              <a:cxnSpLocks/>
            </p:cNvCxnSpPr>
            <p:nvPr/>
          </p:nvCxnSpPr>
          <p:spPr>
            <a:xfrm>
              <a:off x="4454812" y="4497636"/>
              <a:ext cx="83297" cy="1935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F9B387F3-E7BB-4F79-932C-FBFAA9024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195" y="4517752"/>
              <a:ext cx="111479" cy="1734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B542560B-2B0F-4433-924F-7F840F303383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12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848B38-D908-49EE-866C-0723BEF1B905}"/>
              </a:ext>
            </a:extLst>
          </p:cNvPr>
          <p:cNvSpPr/>
          <p:nvPr/>
        </p:nvSpPr>
        <p:spPr>
          <a:xfrm>
            <a:off x="6195552" y="6568366"/>
            <a:ext cx="1147141" cy="210791"/>
          </a:xfrm>
          <a:prstGeom prst="rect">
            <a:avLst/>
          </a:prstGeom>
          <a:noFill/>
          <a:ln>
            <a:solidFill>
              <a:srgbClr val="F9CE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9CE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EEA001-39C8-4BEB-93D0-6DCC63911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5"/>
          <a:stretch/>
        </p:blipFill>
        <p:spPr>
          <a:xfrm>
            <a:off x="7813408" y="1922741"/>
            <a:ext cx="4176322" cy="28264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53B1E4E-EC91-49FD-94A2-61F9E1D6CB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81"/>
          <a:stretch/>
        </p:blipFill>
        <p:spPr>
          <a:xfrm>
            <a:off x="3252261" y="1892700"/>
            <a:ext cx="4259531" cy="2757910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B174C70E-4EB3-4FFF-8B75-0E30D34D903C}"/>
              </a:ext>
            </a:extLst>
          </p:cNvPr>
          <p:cNvSpPr txBox="1"/>
          <p:nvPr/>
        </p:nvSpPr>
        <p:spPr>
          <a:xfrm>
            <a:off x="4846021" y="1485598"/>
            <a:ext cx="138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FRR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3FF38AA-BAD3-40D7-ADCE-9022F8AD8639}"/>
              </a:ext>
            </a:extLst>
          </p:cNvPr>
          <p:cNvGrpSpPr/>
          <p:nvPr/>
        </p:nvGrpSpPr>
        <p:grpSpPr>
          <a:xfrm>
            <a:off x="5300323" y="5413801"/>
            <a:ext cx="5160821" cy="1014006"/>
            <a:chOff x="654874" y="4700748"/>
            <a:chExt cx="7262990" cy="10140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1CB0B088-36E7-47CC-9E94-32A5E448A9AB}"/>
                    </a:ext>
                  </a:extLst>
                </p:cNvPr>
                <p:cNvSpPr txBox="1"/>
                <p:nvPr/>
              </p:nvSpPr>
              <p:spPr>
                <a:xfrm>
                  <a:off x="654874" y="4700748"/>
                  <a:ext cx="7262990" cy="923330"/>
                </a:xfrm>
                <a:prstGeom prst="rect">
                  <a:avLst/>
                </a:prstGeom>
                <a:noFill/>
                <a:ln w="28575">
                  <a:noFill/>
                  <a:prstDash val="solid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venir Next LT Pro" panose="020B0504020202020204" pitchFamily="34" charset="0"/>
                    </a:rPr>
                    <a:t>WIDER radius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</m:oMath>
                  </a14:m>
                  <a:r>
                    <a:rPr lang="en-US" dirty="0">
                      <a:latin typeface="Avenir Next LT Pro" panose="020B0504020202020204" pitchFamily="34" charset="0"/>
                    </a:rPr>
                    <a:t> FEWER rejection</a:t>
                  </a:r>
                </a:p>
                <a:p>
                  <a:r>
                    <a:rPr lang="en-US" dirty="0">
                      <a:latin typeface="Avenir Next LT Pro" panose="020B0504020202020204" pitchFamily="34" charset="0"/>
                    </a:rPr>
                    <a:t>	less risk to wrongly reject</a:t>
                  </a:r>
                </a:p>
                <a:p>
                  <a:r>
                    <a:rPr lang="en-US" dirty="0">
                      <a:latin typeface="Avenir Next LT Pro" panose="020B0504020202020204" pitchFamily="34" charset="0"/>
                    </a:rPr>
                    <a:t>	less chances to reject the outliers</a:t>
                  </a:r>
                  <a:endParaRPr lang="fr-FR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1CB0B088-36E7-47CC-9E94-32A5E448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74" y="4700748"/>
                  <a:ext cx="7262990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945" t="-18421" b="-9868"/>
                  </a:stretch>
                </a:blipFill>
                <a:ln w="28575">
                  <a:noFill/>
                  <a:prstDash val="solid"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6" name="Graphique 65" descr="Ligne fléchée : légèrement incurvée avec un remplissage uni">
              <a:extLst>
                <a:ext uri="{FF2B5EF4-FFF2-40B4-BE49-F238E27FC236}">
                  <a16:creationId xmlns:a16="http://schemas.microsoft.com/office/drawing/2014/main" id="{D257A7F8-D6EA-40D9-A9EB-2AE589AE2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75087" y="4859114"/>
              <a:ext cx="844049" cy="582165"/>
            </a:xfrm>
            <a:prstGeom prst="rect">
              <a:avLst/>
            </a:prstGeom>
          </p:spPr>
        </p:pic>
        <p:pic>
          <p:nvPicPr>
            <p:cNvPr id="68" name="Graphique 67" descr="Ligne fléchée : légèrement incurvée avec un remplissage uni">
              <a:extLst>
                <a:ext uri="{FF2B5EF4-FFF2-40B4-BE49-F238E27FC236}">
                  <a16:creationId xmlns:a16="http://schemas.microsoft.com/office/drawing/2014/main" id="{6EF57811-0710-4824-B016-D7C917E5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75346" y="5132589"/>
              <a:ext cx="844049" cy="582165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E77E748C-81DB-43AD-B6D0-C1DECE814B3C}"/>
              </a:ext>
            </a:extLst>
          </p:cNvPr>
          <p:cNvSpPr txBox="1"/>
          <p:nvPr/>
        </p:nvSpPr>
        <p:spPr>
          <a:xfrm>
            <a:off x="5300324" y="336230"/>
            <a:ext cx="146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K-</a:t>
            </a:r>
            <a:r>
              <a:rPr lang="fr-FR" sz="24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means</a:t>
            </a:r>
            <a:endParaRPr lang="fr-FR" sz="24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989DD0-451A-0DCD-5014-08D794A8381C}"/>
              </a:ext>
            </a:extLst>
          </p:cNvPr>
          <p:cNvSpPr/>
          <p:nvPr/>
        </p:nvSpPr>
        <p:spPr>
          <a:xfrm>
            <a:off x="5329638" y="411352"/>
            <a:ext cx="1370932" cy="34561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5ADFAE0-508B-11C9-D51E-7BFA17DF8983}"/>
              </a:ext>
            </a:extLst>
          </p:cNvPr>
          <p:cNvSpPr/>
          <p:nvPr/>
        </p:nvSpPr>
        <p:spPr>
          <a:xfrm>
            <a:off x="9454465" y="1482404"/>
            <a:ext cx="1006679" cy="369332"/>
          </a:xfrm>
          <a:prstGeom prst="roundRect">
            <a:avLst/>
          </a:prstGeom>
          <a:solidFill>
            <a:srgbClr val="F9CE00">
              <a:alpha val="20000"/>
            </a:srgbClr>
          </a:solidFill>
          <a:ln>
            <a:solidFill>
              <a:srgbClr val="F9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1B52099-3B7B-4CB3-C378-59ED6F33CE6F}"/>
              </a:ext>
            </a:extLst>
          </p:cNvPr>
          <p:cNvSpPr txBox="1"/>
          <p:nvPr/>
        </p:nvSpPr>
        <p:spPr>
          <a:xfrm>
            <a:off x="9263894" y="1482404"/>
            <a:ext cx="138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TRR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D991A8E-D90D-043B-754E-5A1CFDFB1DA1}"/>
              </a:ext>
            </a:extLst>
          </p:cNvPr>
          <p:cNvSpPr/>
          <p:nvPr/>
        </p:nvSpPr>
        <p:spPr>
          <a:xfrm>
            <a:off x="1149703" y="1485598"/>
            <a:ext cx="1006679" cy="369332"/>
          </a:xfrm>
          <a:prstGeom prst="roundRect">
            <a:avLst/>
          </a:prstGeom>
          <a:solidFill>
            <a:srgbClr val="F9CE00">
              <a:alpha val="20000"/>
            </a:srgbClr>
          </a:solidFill>
          <a:ln>
            <a:solidFill>
              <a:srgbClr val="F9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7EB1BBD-31A1-8B67-8BAE-97E4239286DA}"/>
              </a:ext>
            </a:extLst>
          </p:cNvPr>
          <p:cNvSpPr txBox="1"/>
          <p:nvPr/>
        </p:nvSpPr>
        <p:spPr>
          <a:xfrm>
            <a:off x="959132" y="1485598"/>
            <a:ext cx="138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NRA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46FC495-74D8-C7AD-59D5-439DE34890CE}"/>
              </a:ext>
            </a:extLst>
          </p:cNvPr>
          <p:cNvCxnSpPr>
            <a:cxnSpLocks/>
          </p:cNvCxnSpPr>
          <p:nvPr/>
        </p:nvCxnSpPr>
        <p:spPr>
          <a:xfrm>
            <a:off x="9071829" y="4827117"/>
            <a:ext cx="167903" cy="24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04FC61D-A1E6-CD8A-523D-36F927E3099D}"/>
              </a:ext>
            </a:extLst>
          </p:cNvPr>
          <p:cNvCxnSpPr>
            <a:cxnSpLocks/>
          </p:cNvCxnSpPr>
          <p:nvPr/>
        </p:nvCxnSpPr>
        <p:spPr>
          <a:xfrm flipV="1">
            <a:off x="11405198" y="4848250"/>
            <a:ext cx="224710" cy="217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0D4DA459-21BC-4D85-9D99-084DE45385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3544" t="19823" r="22566" b="36777"/>
          <a:stretch/>
        </p:blipFill>
        <p:spPr>
          <a:xfrm>
            <a:off x="9071829" y="5686622"/>
            <a:ext cx="394911" cy="318040"/>
          </a:xfrm>
          <a:prstGeom prst="rect">
            <a:avLst/>
          </a:prstGeom>
        </p:spPr>
      </p:pic>
      <p:pic>
        <p:nvPicPr>
          <p:cNvPr id="45" name="Graphique 44" descr="Fermer contour">
            <a:extLst>
              <a:ext uri="{FF2B5EF4-FFF2-40B4-BE49-F238E27FC236}">
                <a16:creationId xmlns:a16="http://schemas.microsoft.com/office/drawing/2014/main" id="{358C5352-5822-4A7A-B595-02DE5F788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813845" y="6016447"/>
            <a:ext cx="287918" cy="2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2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949CC91F-C7BF-4A2F-9DBD-8EBD6CE7F97D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15F93BE-9F85-4C1E-B9A5-0F708BCCD821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1E6F5A-9C02-4E64-9B6E-CD9B76A46F59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E6C000"/>
          </a:solidFill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E6C92F-CB9C-1687-1B14-B224C08B3034}"/>
              </a:ext>
            </a:extLst>
          </p:cNvPr>
          <p:cNvSpPr txBox="1"/>
          <p:nvPr/>
        </p:nvSpPr>
        <p:spPr>
          <a:xfrm>
            <a:off x="2290680" y="0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E6C000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3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131EE1-C4BE-06A7-0A2B-FB79A24CFDBF}"/>
              </a:ext>
            </a:extLst>
          </p:cNvPr>
          <p:cNvSpPr txBox="1"/>
          <p:nvPr/>
        </p:nvSpPr>
        <p:spPr>
          <a:xfrm>
            <a:off x="2627270" y="103075"/>
            <a:ext cx="11188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Results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ECFD8CE-B7BE-B8C6-FB63-B6DDE118A1C6}"/>
              </a:ext>
            </a:extLst>
          </p:cNvPr>
          <p:cNvCxnSpPr>
            <a:cxnSpLocks/>
          </p:cNvCxnSpPr>
          <p:nvPr/>
        </p:nvCxnSpPr>
        <p:spPr>
          <a:xfrm>
            <a:off x="2695350" y="485487"/>
            <a:ext cx="886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30F3B082-77CA-4136-BA02-AFAC38B643CA}"/>
              </a:ext>
            </a:extLst>
          </p:cNvPr>
          <p:cNvSpPr txBox="1"/>
          <p:nvPr/>
        </p:nvSpPr>
        <p:spPr>
          <a:xfrm>
            <a:off x="847998" y="1383958"/>
            <a:ext cx="4580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-B-  Labelled polygons with context</a:t>
            </a:r>
            <a:endParaRPr lang="fr-FR" sz="2000" b="1" dirty="0">
              <a:solidFill>
                <a:srgbClr val="F9CE00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43" name="Image 42" descr="Une image contenant carte&#10;&#10;Description générée automatiquement">
            <a:extLst>
              <a:ext uri="{FF2B5EF4-FFF2-40B4-BE49-F238E27FC236}">
                <a16:creationId xmlns:a16="http://schemas.microsoft.com/office/drawing/2014/main" id="{F571CC12-DAF7-4EE9-847E-1B16A1EE1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70" y="2829838"/>
            <a:ext cx="2286724" cy="1775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DC2ED2BD-0613-45A8-89FF-833C75D59C7D}"/>
                  </a:ext>
                </a:extLst>
              </p:cNvPr>
              <p:cNvSpPr txBox="1"/>
              <p:nvPr/>
            </p:nvSpPr>
            <p:spPr>
              <a:xfrm>
                <a:off x="1270023" y="1858642"/>
                <a:ext cx="205178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𝑁𝑅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𝑐𝑜𝑛𝑡𝑒𝑥𝑡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𝑁𝑅𝐴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DC2ED2BD-0613-45A8-89FF-833C75D5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23" y="1858642"/>
                <a:ext cx="2051780" cy="246221"/>
              </a:xfrm>
              <a:prstGeom prst="rect">
                <a:avLst/>
              </a:prstGeom>
              <a:blipFill>
                <a:blip r:embed="rId3"/>
                <a:stretch>
                  <a:fillRect l="-5638" t="-22500" b="-4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e 61">
            <a:extLst>
              <a:ext uri="{FF2B5EF4-FFF2-40B4-BE49-F238E27FC236}">
                <a16:creationId xmlns:a16="http://schemas.microsoft.com/office/drawing/2014/main" id="{6557EF8C-2A46-404E-BDAC-E2AB3691BB93}"/>
              </a:ext>
            </a:extLst>
          </p:cNvPr>
          <p:cNvGrpSpPr/>
          <p:nvPr/>
        </p:nvGrpSpPr>
        <p:grpSpPr>
          <a:xfrm>
            <a:off x="1270023" y="2133207"/>
            <a:ext cx="2860783" cy="266189"/>
            <a:chOff x="7751124" y="1187111"/>
            <a:chExt cx="2860783" cy="266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001A6883-A8DA-4ED4-B2AA-32F9DA2395B7}"/>
                    </a:ext>
                  </a:extLst>
                </p:cNvPr>
                <p:cNvSpPr txBox="1"/>
                <p:nvPr/>
              </p:nvSpPr>
              <p:spPr>
                <a:xfrm>
                  <a:off x="7751124" y="1187111"/>
                  <a:ext cx="28607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𝑇𝑅𝑅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fr-FR" sz="1600" dirty="0"/>
                    <a:t>      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</a:rPr>
                        <m:t> 1%</m:t>
                      </m:r>
                      <m:r>
                        <a:rPr lang="fr-FR" sz="16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fr-FR" sz="16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001A6883-A8DA-4ED4-B2AA-32F9DA239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1124" y="1187111"/>
                  <a:ext cx="2860783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4043" t="-22500" r="-426" b="-425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F457EBD1-0DB7-4770-9A62-EABCDDD6DD74}"/>
                </a:ext>
              </a:extLst>
            </p:cNvPr>
            <p:cNvCxnSpPr>
              <a:cxnSpLocks/>
            </p:cNvCxnSpPr>
            <p:nvPr/>
          </p:nvCxnSpPr>
          <p:spPr>
            <a:xfrm>
              <a:off x="9098625" y="1221772"/>
              <a:ext cx="239868" cy="231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A5D7329F-38C5-4B65-AF26-85D230E4793C}"/>
              </a:ext>
            </a:extLst>
          </p:cNvPr>
          <p:cNvSpPr txBox="1"/>
          <p:nvPr/>
        </p:nvSpPr>
        <p:spPr>
          <a:xfrm>
            <a:off x="7523833" y="1422251"/>
            <a:ext cx="329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-C- Missing class</a:t>
            </a:r>
            <a:endParaRPr lang="fr-FR" sz="2000" b="1" dirty="0">
              <a:solidFill>
                <a:srgbClr val="F9CE00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259D3B86-8549-4670-AD3D-FBFB4BA30418}"/>
              </a:ext>
            </a:extLst>
          </p:cNvPr>
          <p:cNvSpPr txBox="1"/>
          <p:nvPr/>
        </p:nvSpPr>
        <p:spPr>
          <a:xfrm>
            <a:off x="7523833" y="1821683"/>
            <a:ext cx="366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venir Next LT Pro" panose="020B0504020202020204" pitchFamily="34" charset="0"/>
              </a:rPr>
              <a:t>Inconsistent</a:t>
            </a:r>
            <a:r>
              <a:rPr lang="fr-FR" dirty="0">
                <a:latin typeface="Avenir Next LT Pro" panose="020B0504020202020204" pitchFamily="34" charset="0"/>
              </a:rPr>
              <a:t> </a:t>
            </a:r>
            <a:r>
              <a:rPr lang="fr-FR" dirty="0" err="1">
                <a:latin typeface="Avenir Next LT Pro" panose="020B0504020202020204" pitchFamily="34" charset="0"/>
              </a:rPr>
              <a:t>results</a:t>
            </a:r>
            <a:r>
              <a:rPr lang="fr-FR" dirty="0">
                <a:latin typeface="Avenir Next LT Pro" panose="020B0504020202020204" pitchFamily="34" charset="0"/>
              </a:rPr>
              <a:t>:</a:t>
            </a:r>
          </a:p>
          <a:p>
            <a:pPr algn="ctr"/>
            <a:r>
              <a:rPr lang="fr-FR" dirty="0">
                <a:latin typeface="Avenir Next LT Pro" panose="020B0504020202020204" pitchFamily="34" charset="0"/>
              </a:rPr>
              <a:t>TRR varies </a:t>
            </a:r>
            <a:r>
              <a:rPr lang="fr-FR" dirty="0" err="1">
                <a:latin typeface="Avenir Next LT Pro" panose="020B0504020202020204" pitchFamily="34" charset="0"/>
              </a:rPr>
              <a:t>from</a:t>
            </a:r>
            <a:r>
              <a:rPr lang="fr-FR" dirty="0">
                <a:latin typeface="Avenir Next LT Pro" panose="020B0504020202020204" pitchFamily="34" charset="0"/>
              </a:rPr>
              <a:t> 3% to 45%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67D5365-59C7-4335-BCE0-84C3F6DBEB32}"/>
                  </a:ext>
                </a:extLst>
              </p:cNvPr>
              <p:cNvSpPr txBox="1"/>
              <p:nvPr/>
            </p:nvSpPr>
            <p:spPr>
              <a:xfrm>
                <a:off x="1270023" y="2411068"/>
                <a:ext cx="32867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𝐹𝑅𝑅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𝑐𝑜𝑛𝑡𝑒𝑥𝑡</m:t>
                        </m:r>
                      </m:sub>
                    </m:sSub>
                  </m:oMath>
                </a14:m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fr-FR" sz="16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i="0" dirty="0" err="1" smtClean="0">
                        <a:latin typeface="Cambria Math" panose="02040503050406030204" pitchFamily="18" charset="0"/>
                      </a:rPr>
                      <m:t>divided</m:t>
                    </m:r>
                    <m:r>
                      <a:rPr lang="fr-FR" sz="16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i="0" dirty="0" smtClean="0">
                        <a:latin typeface="Cambria Math" panose="02040503050406030204" pitchFamily="18" charset="0"/>
                      </a:rPr>
                      <m:t>by</m:t>
                    </m:r>
                    <m:r>
                      <a:rPr lang="fr-FR" sz="16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1.5 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 2. 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67D5365-59C7-4335-BCE0-84C3F6DBE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23" y="2411068"/>
                <a:ext cx="3286734" cy="246221"/>
              </a:xfrm>
              <a:prstGeom prst="rect">
                <a:avLst/>
              </a:prstGeom>
              <a:blipFill>
                <a:blip r:embed="rId13"/>
                <a:stretch>
                  <a:fillRect l="-3525" t="-22500" b="-4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Image 56" descr="Une image contenant carte&#10;&#10;Description générée automatiquement">
            <a:extLst>
              <a:ext uri="{FF2B5EF4-FFF2-40B4-BE49-F238E27FC236}">
                <a16:creationId xmlns:a16="http://schemas.microsoft.com/office/drawing/2014/main" id="{62AF8C16-7EE7-46BE-9C92-344CDD1F043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3"/>
          <a:stretch/>
        </p:blipFill>
        <p:spPr>
          <a:xfrm>
            <a:off x="309832" y="2829838"/>
            <a:ext cx="2360111" cy="1783953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34B60709-0728-44A4-BFC2-63B93DCFA094}"/>
              </a:ext>
            </a:extLst>
          </p:cNvPr>
          <p:cNvSpPr txBox="1"/>
          <p:nvPr/>
        </p:nvSpPr>
        <p:spPr>
          <a:xfrm>
            <a:off x="756753" y="4613791"/>
            <a:ext cx="144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Avenir Next LT Pro" panose="020B0504020202020204" pitchFamily="34" charset="0"/>
              </a:rPr>
              <a:t>without</a:t>
            </a:r>
            <a:r>
              <a:rPr lang="fr-FR" sz="1400" dirty="0">
                <a:latin typeface="Avenir Next LT Pro" panose="020B0504020202020204" pitchFamily="34" charset="0"/>
              </a:rPr>
              <a:t> </a:t>
            </a:r>
            <a:r>
              <a:rPr lang="fr-FR" sz="1400" dirty="0" err="1">
                <a:latin typeface="Avenir Next LT Pro" panose="020B0504020202020204" pitchFamily="34" charset="0"/>
              </a:rPr>
              <a:t>context</a:t>
            </a:r>
            <a:endParaRPr lang="fr-FR" sz="1400" dirty="0">
              <a:latin typeface="Avenir Next LT Pro" panose="020B0504020202020204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C89B0E7C-B784-40E5-9C1B-9E4F46D121E2}"/>
              </a:ext>
            </a:extLst>
          </p:cNvPr>
          <p:cNvSpPr txBox="1"/>
          <p:nvPr/>
        </p:nvSpPr>
        <p:spPr>
          <a:xfrm>
            <a:off x="4009174" y="4605021"/>
            <a:ext cx="144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Avenir Next LT Pro" panose="020B0504020202020204" pitchFamily="34" charset="0"/>
              </a:rPr>
              <a:t>with</a:t>
            </a:r>
            <a:r>
              <a:rPr lang="fr-FR" sz="1400" dirty="0">
                <a:latin typeface="Avenir Next LT Pro" panose="020B0504020202020204" pitchFamily="34" charset="0"/>
              </a:rPr>
              <a:t> </a:t>
            </a:r>
            <a:r>
              <a:rPr lang="fr-FR" sz="1400" dirty="0" err="1">
                <a:latin typeface="Avenir Next LT Pro" panose="020B0504020202020204" pitchFamily="34" charset="0"/>
              </a:rPr>
              <a:t>context</a:t>
            </a:r>
            <a:endParaRPr lang="fr-FR" sz="1400" dirty="0">
              <a:latin typeface="Avenir Next LT Pro" panose="020B0504020202020204" pitchFamily="34" charset="0"/>
            </a:endParaRPr>
          </a:p>
        </p:txBody>
      </p: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B542560B-2B0F-4433-924F-7F840F303383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13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848B38-D908-49EE-866C-0723BEF1B905}"/>
              </a:ext>
            </a:extLst>
          </p:cNvPr>
          <p:cNvSpPr/>
          <p:nvPr/>
        </p:nvSpPr>
        <p:spPr>
          <a:xfrm>
            <a:off x="6187999" y="6570984"/>
            <a:ext cx="1147141" cy="210791"/>
          </a:xfrm>
          <a:prstGeom prst="rect">
            <a:avLst/>
          </a:prstGeom>
          <a:noFill/>
          <a:ln>
            <a:solidFill>
              <a:srgbClr val="F9CE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9CE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DD258C-E755-47F7-8FE0-69FE6A408C7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3704"/>
          <a:stretch/>
        </p:blipFill>
        <p:spPr>
          <a:xfrm>
            <a:off x="7272237" y="2534178"/>
            <a:ext cx="4065209" cy="289417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82EC2743-7674-4B06-AB02-93508F16504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7" t="4266" r="249" b="64220"/>
          <a:stretch/>
        </p:blipFill>
        <p:spPr>
          <a:xfrm>
            <a:off x="10165012" y="5342369"/>
            <a:ext cx="1934710" cy="88945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779AC7D4-C6A0-4D34-87B4-B9727FEC3B4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3544" t="19823" r="22566" b="36777"/>
          <a:stretch/>
        </p:blipFill>
        <p:spPr>
          <a:xfrm>
            <a:off x="4534972" y="2362650"/>
            <a:ext cx="394911" cy="31804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1C0BFF2-B429-44AF-9F57-0BDF8BD4489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3544" t="19823" r="22566" b="36777"/>
          <a:stretch/>
        </p:blipFill>
        <p:spPr>
          <a:xfrm>
            <a:off x="3307947" y="1749971"/>
            <a:ext cx="394911" cy="318040"/>
          </a:xfrm>
          <a:prstGeom prst="rect">
            <a:avLst/>
          </a:prstGeom>
        </p:spPr>
      </p:pic>
      <p:pic>
        <p:nvPicPr>
          <p:cNvPr id="53" name="Graphique 52" descr="Fermer contour">
            <a:extLst>
              <a:ext uri="{FF2B5EF4-FFF2-40B4-BE49-F238E27FC236}">
                <a16:creationId xmlns:a16="http://schemas.microsoft.com/office/drawing/2014/main" id="{DF86471E-4A9C-4D87-92F2-FA6FCC693D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4194138" y="2069763"/>
            <a:ext cx="287918" cy="287918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6B46DC41-4862-7B43-3E70-62FAC098E447}"/>
              </a:ext>
            </a:extLst>
          </p:cNvPr>
          <p:cNvSpPr txBox="1"/>
          <p:nvPr/>
        </p:nvSpPr>
        <p:spPr>
          <a:xfrm>
            <a:off x="5300324" y="575049"/>
            <a:ext cx="146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K-</a:t>
            </a:r>
            <a:r>
              <a:rPr lang="fr-FR" sz="24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means</a:t>
            </a:r>
            <a:endParaRPr lang="fr-FR" sz="24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97C149-DC98-806B-75E7-44619451BF86}"/>
              </a:ext>
            </a:extLst>
          </p:cNvPr>
          <p:cNvSpPr/>
          <p:nvPr/>
        </p:nvSpPr>
        <p:spPr>
          <a:xfrm>
            <a:off x="5329638" y="650171"/>
            <a:ext cx="1370932" cy="34561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9FAF089B-9EA6-FBD5-74ED-496275880AF9}"/>
              </a:ext>
            </a:extLst>
          </p:cNvPr>
          <p:cNvSpPr/>
          <p:nvPr/>
        </p:nvSpPr>
        <p:spPr>
          <a:xfrm>
            <a:off x="2734115" y="3515964"/>
            <a:ext cx="553286" cy="91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2017C66C-4D6D-CFB0-505B-E4EA863028D3}"/>
              </a:ext>
            </a:extLst>
          </p:cNvPr>
          <p:cNvSpPr/>
          <p:nvPr/>
        </p:nvSpPr>
        <p:spPr>
          <a:xfrm>
            <a:off x="2320672" y="5102492"/>
            <a:ext cx="1355978" cy="550139"/>
          </a:xfrm>
          <a:prstGeom prst="roundRect">
            <a:avLst/>
          </a:prstGeom>
          <a:solidFill>
            <a:srgbClr val="F9CE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AEF4C16-CF85-1BFE-C5E3-2FC8293AEB99}"/>
              </a:ext>
            </a:extLst>
          </p:cNvPr>
          <p:cNvSpPr txBox="1"/>
          <p:nvPr/>
        </p:nvSpPr>
        <p:spPr>
          <a:xfrm>
            <a:off x="2205769" y="5110361"/>
            <a:ext cx="154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venir Next LT Pro" panose="020B0504020202020204" pitchFamily="34" charset="0"/>
              </a:rPr>
              <a:t>SMOOTHER image</a:t>
            </a:r>
          </a:p>
        </p:txBody>
      </p:sp>
    </p:spTree>
    <p:extLst>
      <p:ext uri="{BB962C8B-B14F-4D97-AF65-F5344CB8AC3E}">
        <p14:creationId xmlns:p14="http://schemas.microsoft.com/office/powerpoint/2010/main" val="304299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142CD798-8BA6-3041-C810-AA529B230EB4}"/>
              </a:ext>
            </a:extLst>
          </p:cNvPr>
          <p:cNvSpPr/>
          <p:nvPr/>
        </p:nvSpPr>
        <p:spPr>
          <a:xfrm>
            <a:off x="8125357" y="4916212"/>
            <a:ext cx="2225424" cy="924403"/>
          </a:xfrm>
          <a:prstGeom prst="roundRect">
            <a:avLst/>
          </a:prstGeom>
          <a:solidFill>
            <a:srgbClr val="F9CE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504DD1-E107-45F8-A902-180CCE2D1F4C}"/>
              </a:ext>
            </a:extLst>
          </p:cNvPr>
          <p:cNvSpPr txBox="1"/>
          <p:nvPr/>
        </p:nvSpPr>
        <p:spPr>
          <a:xfrm>
            <a:off x="2290680" y="0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E6C000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3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EC9068-9BC8-4F95-BD78-E25187E578AE}"/>
              </a:ext>
            </a:extLst>
          </p:cNvPr>
          <p:cNvSpPr txBox="1"/>
          <p:nvPr/>
        </p:nvSpPr>
        <p:spPr>
          <a:xfrm>
            <a:off x="2568547" y="103075"/>
            <a:ext cx="31845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Results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0DC85AA-8A7B-4C4D-B055-7BF4B23B7145}"/>
              </a:ext>
            </a:extLst>
          </p:cNvPr>
          <p:cNvCxnSpPr>
            <a:cxnSpLocks/>
          </p:cNvCxnSpPr>
          <p:nvPr/>
        </p:nvCxnSpPr>
        <p:spPr>
          <a:xfrm>
            <a:off x="2636627" y="485487"/>
            <a:ext cx="886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53572A9-29BC-4426-9E55-84ADF0098873}"/>
              </a:ext>
            </a:extLst>
          </p:cNvPr>
          <p:cNvSpPr txBox="1"/>
          <p:nvPr/>
        </p:nvSpPr>
        <p:spPr>
          <a:xfrm>
            <a:off x="1043168" y="1168360"/>
            <a:ext cx="329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-A- Visual Assessment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AD402-45F0-479B-B971-B0EF1BCFEBAC}"/>
              </a:ext>
            </a:extLst>
          </p:cNvPr>
          <p:cNvSpPr/>
          <p:nvPr/>
        </p:nvSpPr>
        <p:spPr>
          <a:xfrm>
            <a:off x="6741997" y="4461397"/>
            <a:ext cx="4823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>
                <a:latin typeface="Avenir Next LT Pro" panose="020B0504020202020204" pitchFamily="34" charset="0"/>
              </a:rPr>
              <a:t>TRR, FRR, NRA, STRR (</a:t>
            </a:r>
            <a:r>
              <a:rPr lang="fr-FR" sz="1600" i="1" dirty="0" err="1">
                <a:latin typeface="Avenir Next LT Pro" panose="020B0504020202020204" pitchFamily="34" charset="0"/>
              </a:rPr>
              <a:t>Specific</a:t>
            </a:r>
            <a:r>
              <a:rPr lang="fr-FR" sz="1600" i="1" dirty="0">
                <a:latin typeface="Avenir Next LT Pro" panose="020B0504020202020204" pitchFamily="34" charset="0"/>
              </a:rPr>
              <a:t> Rejection Rate)</a:t>
            </a:r>
          </a:p>
        </p:txBody>
      </p:sp>
      <p:pic>
        <p:nvPicPr>
          <p:cNvPr id="18" name="Graphique 17" descr="Case cochée avec un remplissage uni">
            <a:extLst>
              <a:ext uri="{FF2B5EF4-FFF2-40B4-BE49-F238E27FC236}">
                <a16:creationId xmlns:a16="http://schemas.microsoft.com/office/drawing/2014/main" id="{2EF68EEA-58A4-49BE-8E1A-21853476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2486" y="2974250"/>
            <a:ext cx="307777" cy="307777"/>
          </a:xfrm>
          <a:prstGeom prst="rect">
            <a:avLst/>
          </a:prstGeom>
        </p:spPr>
      </p:pic>
      <p:pic>
        <p:nvPicPr>
          <p:cNvPr id="20" name="Graphique 19" descr="Case cochée avec un remplissage uni">
            <a:extLst>
              <a:ext uri="{FF2B5EF4-FFF2-40B4-BE49-F238E27FC236}">
                <a16:creationId xmlns:a16="http://schemas.microsoft.com/office/drawing/2014/main" id="{3F93BBD6-7101-4779-9741-8207E2F6F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281" y="2985320"/>
            <a:ext cx="307777" cy="307777"/>
          </a:xfrm>
          <a:prstGeom prst="rect">
            <a:avLst/>
          </a:prstGeom>
        </p:spPr>
      </p:pic>
      <p:pic>
        <p:nvPicPr>
          <p:cNvPr id="21" name="Graphique 20" descr="Case cochée avec un remplissage uni">
            <a:extLst>
              <a:ext uri="{FF2B5EF4-FFF2-40B4-BE49-F238E27FC236}">
                <a16:creationId xmlns:a16="http://schemas.microsoft.com/office/drawing/2014/main" id="{BF76B42B-C3BA-4780-BD91-A95B67FB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766" y="6142642"/>
            <a:ext cx="307777" cy="307777"/>
          </a:xfrm>
          <a:prstGeom prst="rect">
            <a:avLst/>
          </a:prstGeom>
        </p:spPr>
      </p:pic>
      <p:pic>
        <p:nvPicPr>
          <p:cNvPr id="22" name="Graphique 21" descr="Case cochée avec un remplissage uni">
            <a:extLst>
              <a:ext uri="{FF2B5EF4-FFF2-40B4-BE49-F238E27FC236}">
                <a16:creationId xmlns:a16="http://schemas.microsoft.com/office/drawing/2014/main" id="{AB129F63-AF48-42C2-8349-B7710903F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7048" y="4717933"/>
            <a:ext cx="307777" cy="307777"/>
          </a:xfrm>
          <a:prstGeom prst="rect">
            <a:avLst/>
          </a:prstGeom>
        </p:spPr>
      </p:pic>
      <p:pic>
        <p:nvPicPr>
          <p:cNvPr id="24" name="Graphique 23" descr="Fermer">
            <a:extLst>
              <a:ext uri="{FF2B5EF4-FFF2-40B4-BE49-F238E27FC236}">
                <a16:creationId xmlns:a16="http://schemas.microsoft.com/office/drawing/2014/main" id="{CD26E99D-0DCF-4D34-9343-E5E44657C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7660" y="4601922"/>
            <a:ext cx="242230" cy="242230"/>
          </a:xfrm>
          <a:prstGeom prst="rect">
            <a:avLst/>
          </a:prstGeom>
        </p:spPr>
      </p:pic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8DF0FCFD-47AA-5AC9-B731-5170AC30F322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14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6CC1CD-39C9-47C9-BB8B-5292484331EF}"/>
              </a:ext>
            </a:extLst>
          </p:cNvPr>
          <p:cNvSpPr/>
          <p:nvPr/>
        </p:nvSpPr>
        <p:spPr>
          <a:xfrm>
            <a:off x="4948859" y="6557057"/>
            <a:ext cx="1147141" cy="210791"/>
          </a:xfrm>
          <a:prstGeom prst="rect">
            <a:avLst/>
          </a:prstGeom>
          <a:noFill/>
          <a:ln>
            <a:solidFill>
              <a:srgbClr val="F9CE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9CE0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0D5DAD0-9A25-F505-28C7-6ED205EE7BF7}"/>
              </a:ext>
            </a:extLst>
          </p:cNvPr>
          <p:cNvSpPr txBox="1"/>
          <p:nvPr/>
        </p:nvSpPr>
        <p:spPr>
          <a:xfrm>
            <a:off x="5575249" y="394271"/>
            <a:ext cx="911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SVM</a:t>
            </a:r>
            <a:endParaRPr lang="fr-FR" sz="4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6E730F-F86D-CA52-5FE6-C9A6F14725B4}"/>
              </a:ext>
            </a:extLst>
          </p:cNvPr>
          <p:cNvSpPr/>
          <p:nvPr/>
        </p:nvSpPr>
        <p:spPr>
          <a:xfrm>
            <a:off x="5554459" y="461888"/>
            <a:ext cx="911436" cy="39697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36986E2-047B-BD74-6357-6125E2F296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22409" r="63460" b="68954"/>
          <a:stretch/>
        </p:blipFill>
        <p:spPr>
          <a:xfrm>
            <a:off x="1093278" y="1568974"/>
            <a:ext cx="1427644" cy="142294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1024B48-BC0A-379D-49B2-53C2F95688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27220" r="78728" b="68888"/>
          <a:stretch/>
        </p:blipFill>
        <p:spPr>
          <a:xfrm>
            <a:off x="2975703" y="1579353"/>
            <a:ext cx="1366662" cy="143202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51B1114-E274-9C82-F8AC-A41E506D59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" t="37272" r="85283" b="54322"/>
          <a:stretch/>
        </p:blipFill>
        <p:spPr>
          <a:xfrm>
            <a:off x="1990239" y="5065404"/>
            <a:ext cx="1664355" cy="109611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0E0658D-9BFD-FAA7-35EA-B0C2661FE0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1" t="40488" r="77015" b="52590"/>
          <a:stretch/>
        </p:blipFill>
        <p:spPr>
          <a:xfrm>
            <a:off x="2975703" y="3348844"/>
            <a:ext cx="1366662" cy="120978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A6E4D160-B1E7-DC5B-7C12-9AED682E91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1" t="45977" r="45370" b="45519"/>
          <a:stretch/>
        </p:blipFill>
        <p:spPr>
          <a:xfrm>
            <a:off x="1093278" y="3348843"/>
            <a:ext cx="1436152" cy="1209787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46A4B78-F827-6907-EE05-9CF999B6899B}"/>
              </a:ext>
            </a:extLst>
          </p:cNvPr>
          <p:cNvSpPr txBox="1"/>
          <p:nvPr/>
        </p:nvSpPr>
        <p:spPr>
          <a:xfrm>
            <a:off x="1437567" y="2985320"/>
            <a:ext cx="84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Avenir Next LT Pro" panose="020B0504020202020204" pitchFamily="34" charset="0"/>
              </a:rPr>
              <a:t>Dirt</a:t>
            </a:r>
            <a:r>
              <a:rPr lang="fr-FR" sz="1200" dirty="0">
                <a:latin typeface="Avenir Next LT Pro" panose="020B0504020202020204" pitchFamily="34" charset="0"/>
              </a:rPr>
              <a:t> road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8E8875-06BA-C47E-0A03-1803B722D1C7}"/>
              </a:ext>
            </a:extLst>
          </p:cNvPr>
          <p:cNvSpPr txBox="1"/>
          <p:nvPr/>
        </p:nvSpPr>
        <p:spPr>
          <a:xfrm>
            <a:off x="3290558" y="2999581"/>
            <a:ext cx="823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venir Next LT Pro" panose="020B0504020202020204" pitchFamily="34" charset="0"/>
              </a:rPr>
              <a:t>Island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D021218-BA5E-0515-430C-A2C2AA5C134E}"/>
              </a:ext>
            </a:extLst>
          </p:cNvPr>
          <p:cNvSpPr txBox="1"/>
          <p:nvPr/>
        </p:nvSpPr>
        <p:spPr>
          <a:xfrm>
            <a:off x="733569" y="4584537"/>
            <a:ext cx="1855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Avenir Next LT Pro" panose="020B0504020202020204" pitchFamily="34" charset="0"/>
              </a:rPr>
              <a:t>Electricity</a:t>
            </a:r>
            <a:r>
              <a:rPr lang="fr-FR" sz="1200" dirty="0">
                <a:latin typeface="Avenir Next LT Pro" panose="020B0504020202020204" pitchFamily="34" charset="0"/>
              </a:rPr>
              <a:t> line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29F0391-8D33-327B-A5AA-A91A8130399E}"/>
              </a:ext>
            </a:extLst>
          </p:cNvPr>
          <p:cNvSpPr txBox="1"/>
          <p:nvPr/>
        </p:nvSpPr>
        <p:spPr>
          <a:xfrm>
            <a:off x="1833102" y="6158032"/>
            <a:ext cx="1855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Avenir Next LT Pro" panose="020B0504020202020204" pitchFamily="34" charset="0"/>
              </a:rPr>
              <a:t>Fallow</a:t>
            </a:r>
            <a:r>
              <a:rPr lang="fr-FR" sz="1200" dirty="0">
                <a:latin typeface="Avenir Next LT Pro" panose="020B0504020202020204" pitchFamily="34" charset="0"/>
              </a:rPr>
              <a:t> land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02AB5FD-25C6-1349-BA08-EB4A91EA72F2}"/>
              </a:ext>
            </a:extLst>
          </p:cNvPr>
          <p:cNvSpPr txBox="1"/>
          <p:nvPr/>
        </p:nvSpPr>
        <p:spPr>
          <a:xfrm>
            <a:off x="2709614" y="4524351"/>
            <a:ext cx="18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Avenir Next LT Pro" panose="020B0504020202020204" pitchFamily="34" charset="0"/>
              </a:rPr>
              <a:t>Borders</a:t>
            </a:r>
            <a:r>
              <a:rPr lang="fr-FR" sz="1200" dirty="0">
                <a:latin typeface="Avenir Next LT Pro" panose="020B0504020202020204" pitchFamily="34" charset="0"/>
              </a:rPr>
              <a:t> </a:t>
            </a:r>
            <a:r>
              <a:rPr lang="fr-FR" sz="1200" dirty="0" err="1">
                <a:latin typeface="Avenir Next LT Pro" panose="020B0504020202020204" pitchFamily="34" charset="0"/>
              </a:rPr>
              <a:t>between</a:t>
            </a:r>
            <a:r>
              <a:rPr lang="fr-FR" sz="1200" dirty="0">
                <a:latin typeface="Avenir Next LT Pro" panose="020B0504020202020204" pitchFamily="34" charset="0"/>
              </a:rPr>
              <a:t> </a:t>
            </a:r>
            <a:r>
              <a:rPr lang="fr-FR" sz="1200" dirty="0" err="1">
                <a:latin typeface="Avenir Next LT Pro" panose="020B0504020202020204" pitchFamily="34" charset="0"/>
              </a:rPr>
              <a:t>species</a:t>
            </a:r>
            <a:endParaRPr lang="fr-FR" sz="1200" dirty="0">
              <a:latin typeface="Avenir Next LT Pro" panose="020B0504020202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6CB99E6-DFA3-B7E2-B95A-BA02ACC7C7B8}"/>
              </a:ext>
            </a:extLst>
          </p:cNvPr>
          <p:cNvSpPr txBox="1"/>
          <p:nvPr/>
        </p:nvSpPr>
        <p:spPr>
          <a:xfrm>
            <a:off x="7235076" y="1172086"/>
            <a:ext cx="329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-B- Labelled polygons</a:t>
            </a:r>
            <a:endParaRPr lang="fr-FR" sz="2000" b="1" dirty="0">
              <a:solidFill>
                <a:srgbClr val="F9CE00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A140B72-0B40-0D30-D1CC-BF6183F5196E}"/>
              </a:ext>
            </a:extLst>
          </p:cNvPr>
          <p:cNvSpPr txBox="1"/>
          <p:nvPr/>
        </p:nvSpPr>
        <p:spPr>
          <a:xfrm>
            <a:off x="8114005" y="4929428"/>
            <a:ext cx="2225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FRR &lt; 4%</a:t>
            </a:r>
          </a:p>
          <a:p>
            <a:pPr algn="ctr"/>
            <a:r>
              <a:rPr lang="en-US" dirty="0">
                <a:latin typeface="Avenir Next LT Pro" panose="020B0504020202020204" pitchFamily="34" charset="0"/>
              </a:rPr>
              <a:t>NRA &gt; 90%</a:t>
            </a:r>
          </a:p>
          <a:p>
            <a:pPr algn="ctr"/>
            <a:r>
              <a:rPr lang="en-US" dirty="0">
                <a:latin typeface="Avenir Next LT Pro" panose="020B0504020202020204" pitchFamily="34" charset="0"/>
              </a:rPr>
              <a:t>53% &gt; TRR &gt; 8%</a:t>
            </a:r>
          </a:p>
        </p:txBody>
      </p:sp>
      <p:graphicFrame>
        <p:nvGraphicFramePr>
          <p:cNvPr id="29" name="Tableau 47">
            <a:extLst>
              <a:ext uri="{FF2B5EF4-FFF2-40B4-BE49-F238E27FC236}">
                <a16:creationId xmlns:a16="http://schemas.microsoft.com/office/drawing/2014/main" id="{563A8ABE-06C7-2011-F176-D02656702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13131"/>
              </p:ext>
            </p:extLst>
          </p:nvPr>
        </p:nvGraphicFramePr>
        <p:xfrm>
          <a:off x="6529645" y="1855597"/>
          <a:ext cx="4823430" cy="25958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64686">
                  <a:extLst>
                    <a:ext uri="{9D8B030D-6E8A-4147-A177-3AD203B41FA5}">
                      <a16:colId xmlns:a16="http://schemas.microsoft.com/office/drawing/2014/main" val="3695514534"/>
                    </a:ext>
                  </a:extLst>
                </a:gridCol>
                <a:gridCol w="964686">
                  <a:extLst>
                    <a:ext uri="{9D8B030D-6E8A-4147-A177-3AD203B41FA5}">
                      <a16:colId xmlns:a16="http://schemas.microsoft.com/office/drawing/2014/main" val="3061822400"/>
                    </a:ext>
                  </a:extLst>
                </a:gridCol>
                <a:gridCol w="964686">
                  <a:extLst>
                    <a:ext uri="{9D8B030D-6E8A-4147-A177-3AD203B41FA5}">
                      <a16:colId xmlns:a16="http://schemas.microsoft.com/office/drawing/2014/main" val="376533651"/>
                    </a:ext>
                  </a:extLst>
                </a:gridCol>
                <a:gridCol w="964686">
                  <a:extLst>
                    <a:ext uri="{9D8B030D-6E8A-4147-A177-3AD203B41FA5}">
                      <a16:colId xmlns:a16="http://schemas.microsoft.com/office/drawing/2014/main" val="3704924489"/>
                    </a:ext>
                  </a:extLst>
                </a:gridCol>
                <a:gridCol w="964686">
                  <a:extLst>
                    <a:ext uri="{9D8B030D-6E8A-4147-A177-3AD203B41FA5}">
                      <a16:colId xmlns:a16="http://schemas.microsoft.com/office/drawing/2014/main" val="350299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500" b="1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OVO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05841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3rd quartile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19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SVM2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3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RLR 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857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3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RLR 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416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SVM1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13541"/>
                  </a:ext>
                </a:extLst>
              </a:tr>
            </a:tbl>
          </a:graphicData>
        </a:graphic>
      </p:graphicFrame>
      <p:sp>
        <p:nvSpPr>
          <p:cNvPr id="44" name="Ellipse 43">
            <a:extLst>
              <a:ext uri="{FF2B5EF4-FFF2-40B4-BE49-F238E27FC236}">
                <a16:creationId xmlns:a16="http://schemas.microsoft.com/office/drawing/2014/main" id="{760843AC-6830-4250-9173-874991806099}"/>
              </a:ext>
            </a:extLst>
          </p:cNvPr>
          <p:cNvSpPr/>
          <p:nvPr/>
        </p:nvSpPr>
        <p:spPr>
          <a:xfrm>
            <a:off x="10590973" y="4125530"/>
            <a:ext cx="570714" cy="25713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3076B7AD-28DD-F05C-4947-8E25ABB4DD3B}"/>
              </a:ext>
            </a:extLst>
          </p:cNvPr>
          <p:cNvSpPr/>
          <p:nvPr/>
        </p:nvSpPr>
        <p:spPr>
          <a:xfrm>
            <a:off x="9613963" y="4125531"/>
            <a:ext cx="570714" cy="25713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A51D180-9143-8E7D-8D90-AADFF722A5F8}"/>
              </a:ext>
            </a:extLst>
          </p:cNvPr>
          <p:cNvSpPr/>
          <p:nvPr/>
        </p:nvSpPr>
        <p:spPr>
          <a:xfrm>
            <a:off x="8656003" y="4135057"/>
            <a:ext cx="570714" cy="25713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AE466C-B802-7E88-7FAB-DBD2CC35ABDF}"/>
              </a:ext>
            </a:extLst>
          </p:cNvPr>
          <p:cNvSpPr/>
          <p:nvPr/>
        </p:nvSpPr>
        <p:spPr>
          <a:xfrm>
            <a:off x="6305550" y="1676400"/>
            <a:ext cx="1171575" cy="522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DBC56E-1114-0BC6-3B39-28E03FAFF84C}"/>
              </a:ext>
            </a:extLst>
          </p:cNvPr>
          <p:cNvSpPr/>
          <p:nvPr/>
        </p:nvSpPr>
        <p:spPr>
          <a:xfrm>
            <a:off x="3854875" y="5437260"/>
            <a:ext cx="28411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venir Next LT Pro" panose="020B0504020202020204" pitchFamily="34" charset="0"/>
              </a:rPr>
              <a:t>SVM OVR 0.75 quartile (dataset obtained with 0,1 difference on SVM/</a:t>
            </a:r>
            <a:r>
              <a:rPr lang="en-US" sz="1600" i="1" dirty="0" err="1">
                <a:latin typeface="Avenir Next LT Pro" panose="020B0504020202020204" pitchFamily="34" charset="0"/>
              </a:rPr>
              <a:t>logreg</a:t>
            </a:r>
            <a:r>
              <a:rPr lang="en-US" sz="1600" i="1" dirty="0">
                <a:latin typeface="Avenir Next LT Pro" panose="020B0504020202020204" pitchFamily="34" charset="0"/>
              </a:rPr>
              <a:t>)</a:t>
            </a:r>
            <a:endParaRPr lang="fr-FR" sz="1600" i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7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7" grpId="0"/>
      <p:bldP spid="42" grpId="0"/>
      <p:bldP spid="47" grpId="0"/>
      <p:bldP spid="44" grpId="0" animBg="1"/>
      <p:bldP spid="46" grpId="0" animBg="1"/>
      <p:bldP spid="45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8D95691-B4A5-4DE1-BC88-8DD109CD5BB2}"/>
              </a:ext>
            </a:extLst>
          </p:cNvPr>
          <p:cNvSpPr/>
          <p:nvPr/>
        </p:nvSpPr>
        <p:spPr>
          <a:xfrm>
            <a:off x="3134591" y="4021271"/>
            <a:ext cx="2797002" cy="594335"/>
          </a:xfrm>
          <a:prstGeom prst="roundRect">
            <a:avLst/>
          </a:prstGeom>
          <a:solidFill>
            <a:srgbClr val="F9CE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FF67BD51-F60F-1F98-F6C7-6F08849801C0}"/>
              </a:ext>
            </a:extLst>
          </p:cNvPr>
          <p:cNvSpPr/>
          <p:nvPr/>
        </p:nvSpPr>
        <p:spPr>
          <a:xfrm>
            <a:off x="3079657" y="1492025"/>
            <a:ext cx="2797002" cy="594335"/>
          </a:xfrm>
          <a:prstGeom prst="roundRect">
            <a:avLst/>
          </a:prstGeom>
          <a:solidFill>
            <a:srgbClr val="F9CE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49CC91F-C7BF-4A2F-9DBD-8EBD6CE7F97D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15F93BE-9F85-4C1E-B9A5-0F708BCCD821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1E6F5A-9C02-4E64-9B6E-CD9B76A46F59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E6C000"/>
          </a:solidFill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99FC6-8B8C-B36F-CA15-34499A577057}"/>
              </a:ext>
            </a:extLst>
          </p:cNvPr>
          <p:cNvSpPr/>
          <p:nvPr/>
        </p:nvSpPr>
        <p:spPr>
          <a:xfrm>
            <a:off x="5933235" y="597692"/>
            <a:ext cx="908322" cy="400110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A754E8-1024-E04F-B943-2737DB827512}"/>
              </a:ext>
            </a:extLst>
          </p:cNvPr>
          <p:cNvSpPr txBox="1"/>
          <p:nvPr/>
        </p:nvSpPr>
        <p:spPr>
          <a:xfrm>
            <a:off x="5951803" y="535468"/>
            <a:ext cx="9083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SVM</a:t>
            </a:r>
            <a:endParaRPr lang="fr-FR" sz="4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E6C92F-CB9C-1687-1B14-B224C08B3034}"/>
              </a:ext>
            </a:extLst>
          </p:cNvPr>
          <p:cNvSpPr txBox="1"/>
          <p:nvPr/>
        </p:nvSpPr>
        <p:spPr>
          <a:xfrm>
            <a:off x="2290680" y="0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E6C000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3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131EE1-C4BE-06A7-0A2B-FB79A24CFDBF}"/>
              </a:ext>
            </a:extLst>
          </p:cNvPr>
          <p:cNvSpPr txBox="1"/>
          <p:nvPr/>
        </p:nvSpPr>
        <p:spPr>
          <a:xfrm>
            <a:off x="2568547" y="103075"/>
            <a:ext cx="31845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Results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ECFD8CE-B7BE-B8C6-FB63-B6DDE118A1C6}"/>
              </a:ext>
            </a:extLst>
          </p:cNvPr>
          <p:cNvCxnSpPr>
            <a:cxnSpLocks/>
          </p:cNvCxnSpPr>
          <p:nvPr/>
        </p:nvCxnSpPr>
        <p:spPr>
          <a:xfrm>
            <a:off x="2636627" y="485487"/>
            <a:ext cx="886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AB12129A-8882-4706-8D10-31AC42BEFCF6}"/>
              </a:ext>
            </a:extLst>
          </p:cNvPr>
          <p:cNvSpPr/>
          <p:nvPr/>
        </p:nvSpPr>
        <p:spPr>
          <a:xfrm>
            <a:off x="11225077" y="3423041"/>
            <a:ext cx="570714" cy="25713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DD04BE85-6CEB-4FAE-A44F-7DDD830D7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8" t="5911" r="26079"/>
          <a:stretch/>
        </p:blipFill>
        <p:spPr>
          <a:xfrm>
            <a:off x="469361" y="1510821"/>
            <a:ext cx="2517542" cy="2314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8DBAF24-055F-493A-BF7E-E782DF1D6D7D}"/>
              </a:ext>
            </a:extLst>
          </p:cNvPr>
          <p:cNvSpPr/>
          <p:nvPr/>
        </p:nvSpPr>
        <p:spPr>
          <a:xfrm>
            <a:off x="2945180" y="1501585"/>
            <a:ext cx="3131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venir Next LT Pro" panose="020B0504020202020204" pitchFamily="34" charset="0"/>
              </a:rPr>
              <a:t>FRR OVO rejection threshold</a:t>
            </a:r>
            <a:br>
              <a:rPr lang="en-US" sz="1600" i="1" dirty="0">
                <a:latin typeface="Avenir Next LT Pro" panose="020B0504020202020204" pitchFamily="34" charset="0"/>
              </a:rPr>
            </a:br>
            <a:r>
              <a:rPr lang="en-US" sz="1600" i="1" dirty="0">
                <a:latin typeface="Avenir Next LT Pro" panose="020B0504020202020204" pitchFamily="34" charset="0"/>
              </a:rPr>
              <a:t>based on the 3rd quartile</a:t>
            </a:r>
            <a:endParaRPr lang="fr-FR" sz="1600" i="1" dirty="0">
              <a:latin typeface="Avenir Next LT Pro" panose="020B0504020202020204" pitchFamily="34" charset="0"/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A4B9A761-7D42-40BA-9034-603A034AA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8" r="28078" b="4785"/>
          <a:stretch/>
        </p:blipFill>
        <p:spPr>
          <a:xfrm>
            <a:off x="325740" y="4057649"/>
            <a:ext cx="2661163" cy="231486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5449156-5B5A-4698-BC76-FAA516E7B2BB}"/>
              </a:ext>
            </a:extLst>
          </p:cNvPr>
          <p:cNvSpPr/>
          <p:nvPr/>
        </p:nvSpPr>
        <p:spPr>
          <a:xfrm>
            <a:off x="3133209" y="4057558"/>
            <a:ext cx="301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venir Next LT Pro" panose="020B0504020202020204" pitchFamily="34" charset="0"/>
              </a:rPr>
              <a:t>TRR OVO rejection threshold</a:t>
            </a:r>
            <a:br>
              <a:rPr lang="en-US" sz="1600" i="1" dirty="0">
                <a:latin typeface="Avenir Next LT Pro" panose="020B0504020202020204" pitchFamily="34" charset="0"/>
              </a:rPr>
            </a:br>
            <a:r>
              <a:rPr lang="en-US" sz="1600" i="1" dirty="0">
                <a:latin typeface="Avenir Next LT Pro" panose="020B0504020202020204" pitchFamily="34" charset="0"/>
              </a:rPr>
              <a:t>based on the 3rd quartile</a:t>
            </a:r>
            <a:endParaRPr lang="fr-FR" sz="1600" i="1" dirty="0">
              <a:latin typeface="Avenir Next LT Pro" panose="020B0504020202020204" pitchFamily="34" charset="0"/>
            </a:endParaRPr>
          </a:p>
        </p:txBody>
      </p: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F58BDFB6-516D-F06A-0CED-1010503A641E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15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F5FB78D-E2C0-4050-9DF0-256BD196D7D9}"/>
              </a:ext>
            </a:extLst>
          </p:cNvPr>
          <p:cNvSpPr txBox="1"/>
          <p:nvPr/>
        </p:nvSpPr>
        <p:spPr>
          <a:xfrm>
            <a:off x="2986903" y="2345086"/>
            <a:ext cx="3176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venir Next LT Pro" panose="020B0504020202020204" pitchFamily="34" charset="0"/>
              </a:rPr>
              <a:t>Subimage</a:t>
            </a:r>
            <a:r>
              <a:rPr lang="en-US" dirty="0">
                <a:latin typeface="Avenir Next LT Pro" panose="020B0504020202020204" pitchFamily="34" charset="0"/>
              </a:rPr>
              <a:t> width &lt;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Smoother image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FEF9FBB-4C74-4DDC-8E91-DD5A04760E4E}"/>
              </a:ext>
            </a:extLst>
          </p:cNvPr>
          <p:cNvSpPr txBox="1"/>
          <p:nvPr/>
        </p:nvSpPr>
        <p:spPr>
          <a:xfrm>
            <a:off x="3127282" y="4996602"/>
            <a:ext cx="3176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Low impact on TRR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      NRA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BCE3BB-9B05-4338-9271-834BBEFA6858}"/>
              </a:ext>
            </a:extLst>
          </p:cNvPr>
          <p:cNvCxnSpPr>
            <a:cxnSpLocks/>
          </p:cNvCxnSpPr>
          <p:nvPr/>
        </p:nvCxnSpPr>
        <p:spPr>
          <a:xfrm flipV="1">
            <a:off x="3543864" y="5319767"/>
            <a:ext cx="215213" cy="26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CBD1250-F5AE-4327-8E1E-52996F79C860}"/>
              </a:ext>
            </a:extLst>
          </p:cNvPr>
          <p:cNvSpPr/>
          <p:nvPr/>
        </p:nvSpPr>
        <p:spPr>
          <a:xfrm>
            <a:off x="4929734" y="6555645"/>
            <a:ext cx="1147141" cy="210791"/>
          </a:xfrm>
          <a:prstGeom prst="rect">
            <a:avLst/>
          </a:prstGeom>
          <a:noFill/>
          <a:ln>
            <a:solidFill>
              <a:srgbClr val="F9CE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9CE00"/>
              </a:solidFill>
            </a:endParaRPr>
          </a:p>
        </p:txBody>
      </p:sp>
      <p:graphicFrame>
        <p:nvGraphicFramePr>
          <p:cNvPr id="40" name="Tableau 47">
            <a:extLst>
              <a:ext uri="{FF2B5EF4-FFF2-40B4-BE49-F238E27FC236}">
                <a16:creationId xmlns:a16="http://schemas.microsoft.com/office/drawing/2014/main" id="{38731147-8ECE-7A4E-1762-762C85D01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713782"/>
              </p:ext>
            </p:extLst>
          </p:nvPr>
        </p:nvGraphicFramePr>
        <p:xfrm>
          <a:off x="6720605" y="2278583"/>
          <a:ext cx="5178453" cy="33070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91397">
                  <a:extLst>
                    <a:ext uri="{9D8B030D-6E8A-4147-A177-3AD203B41FA5}">
                      <a16:colId xmlns:a16="http://schemas.microsoft.com/office/drawing/2014/main" val="3695514534"/>
                    </a:ext>
                  </a:extLst>
                </a:gridCol>
                <a:gridCol w="1092790">
                  <a:extLst>
                    <a:ext uri="{9D8B030D-6E8A-4147-A177-3AD203B41FA5}">
                      <a16:colId xmlns:a16="http://schemas.microsoft.com/office/drawing/2014/main" val="3061822400"/>
                    </a:ext>
                  </a:extLst>
                </a:gridCol>
                <a:gridCol w="797183">
                  <a:extLst>
                    <a:ext uri="{9D8B030D-6E8A-4147-A177-3AD203B41FA5}">
                      <a16:colId xmlns:a16="http://schemas.microsoft.com/office/drawing/2014/main" val="1480422243"/>
                    </a:ext>
                  </a:extLst>
                </a:gridCol>
                <a:gridCol w="695000">
                  <a:extLst>
                    <a:ext uri="{9D8B030D-6E8A-4147-A177-3AD203B41FA5}">
                      <a16:colId xmlns:a16="http://schemas.microsoft.com/office/drawing/2014/main" val="376533651"/>
                    </a:ext>
                  </a:extLst>
                </a:gridCol>
                <a:gridCol w="792888">
                  <a:extLst>
                    <a:ext uri="{9D8B030D-6E8A-4147-A177-3AD203B41FA5}">
                      <a16:colId xmlns:a16="http://schemas.microsoft.com/office/drawing/2014/main" val="3704924489"/>
                    </a:ext>
                  </a:extLst>
                </a:gridCol>
                <a:gridCol w="809195">
                  <a:extLst>
                    <a:ext uri="{9D8B030D-6E8A-4147-A177-3AD203B41FA5}">
                      <a16:colId xmlns:a16="http://schemas.microsoft.com/office/drawing/2014/main" val="350299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500" b="1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OVO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05841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3rd quartile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8957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500" b="1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500" b="1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STRR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5539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SVM1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without</a:t>
                      </a:r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  Plane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tree</a:t>
                      </a:r>
                      <a:endParaRPr lang="fr-FR" sz="1500" b="1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3985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RLR1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without</a:t>
                      </a:r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   Plane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tree</a:t>
                      </a:r>
                      <a:endParaRPr lang="fr-FR" sz="1500" b="1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8570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SVM1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without</a:t>
                      </a:r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Japanese</a:t>
                      </a:r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knotweed</a:t>
                      </a:r>
                      <a:endParaRPr lang="fr-FR" sz="1500" b="1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319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RLR1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without</a:t>
                      </a:r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Japanese</a:t>
                      </a:r>
                      <a:r>
                        <a:rPr lang="fr-FR" sz="1500" b="1" dirty="0">
                          <a:latin typeface="Avenir Next LT Pro" panose="020B0504020202020204" pitchFamily="34" charset="0"/>
                        </a:rPr>
                        <a:t> </a:t>
                      </a:r>
                      <a:r>
                        <a:rPr lang="fr-FR" sz="1500" b="1" dirty="0" err="1">
                          <a:latin typeface="Avenir Next LT Pro" panose="020B0504020202020204" pitchFamily="34" charset="0"/>
                        </a:rPr>
                        <a:t>knotweed</a:t>
                      </a:r>
                      <a:endParaRPr lang="fr-FR" sz="1500" b="1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>
                          <a:latin typeface="Avenir Next LT Pro" panose="020B0504020202020204" pitchFamily="34" charset="0"/>
                        </a:rPr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416433"/>
                  </a:ext>
                </a:extLst>
              </a:tr>
            </a:tbl>
          </a:graphicData>
        </a:graphic>
      </p:graphicFrame>
      <p:sp>
        <p:nvSpPr>
          <p:cNvPr id="45" name="Ellipse 44">
            <a:extLst>
              <a:ext uri="{FF2B5EF4-FFF2-40B4-BE49-F238E27FC236}">
                <a16:creationId xmlns:a16="http://schemas.microsoft.com/office/drawing/2014/main" id="{B7682C85-35E3-06E7-4A43-C4A6BFA0D27A}"/>
              </a:ext>
            </a:extLst>
          </p:cNvPr>
          <p:cNvSpPr/>
          <p:nvPr/>
        </p:nvSpPr>
        <p:spPr>
          <a:xfrm>
            <a:off x="11225077" y="5062628"/>
            <a:ext cx="570714" cy="25713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928A8D2-7ACE-701A-0C71-E7AF40F69861}"/>
              </a:ext>
            </a:extLst>
          </p:cNvPr>
          <p:cNvSpPr txBox="1"/>
          <p:nvPr/>
        </p:nvSpPr>
        <p:spPr>
          <a:xfrm>
            <a:off x="7904843" y="1754172"/>
            <a:ext cx="329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-C- Missing class</a:t>
            </a:r>
            <a:endParaRPr lang="fr-FR" sz="2000" b="1" dirty="0">
              <a:solidFill>
                <a:srgbClr val="F9CE00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8E541AF2-283F-4FD6-AD72-059B5675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05" t="5027" b="74449"/>
          <a:stretch/>
        </p:blipFill>
        <p:spPr>
          <a:xfrm>
            <a:off x="3053918" y="5708474"/>
            <a:ext cx="1289482" cy="72150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85473FD-BFEB-55A7-5889-BB913BBBE97B}"/>
              </a:ext>
            </a:extLst>
          </p:cNvPr>
          <p:cNvSpPr/>
          <p:nvPr/>
        </p:nvSpPr>
        <p:spPr>
          <a:xfrm>
            <a:off x="6634609" y="2095180"/>
            <a:ext cx="1051651" cy="522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22B2EEE-D7CB-498F-B4E6-8491DDF026A0}"/>
              </a:ext>
            </a:extLst>
          </p:cNvPr>
          <p:cNvSpPr txBox="1"/>
          <p:nvPr/>
        </p:nvSpPr>
        <p:spPr>
          <a:xfrm>
            <a:off x="1295896" y="1091915"/>
            <a:ext cx="4580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-B-  Labelled polygons with context</a:t>
            </a:r>
            <a:endParaRPr lang="fr-FR" sz="2000" b="1" dirty="0">
              <a:solidFill>
                <a:srgbClr val="F9CE00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9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5" grpId="0" animBg="1"/>
      <p:bldP spid="51" grpId="0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FD66358-AEFB-4C3D-8C17-A5312BCBAE14}"/>
              </a:ext>
            </a:extLst>
          </p:cNvPr>
          <p:cNvSpPr txBox="1"/>
          <p:nvPr/>
        </p:nvSpPr>
        <p:spPr>
          <a:xfrm>
            <a:off x="2290680" y="0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E6C000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3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338E79-7ACD-4F89-9403-7D5CF1EA3D2C}"/>
              </a:ext>
            </a:extLst>
          </p:cNvPr>
          <p:cNvSpPr txBox="1"/>
          <p:nvPr/>
        </p:nvSpPr>
        <p:spPr>
          <a:xfrm>
            <a:off x="2568547" y="103075"/>
            <a:ext cx="31845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Results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909D9A-02CF-4979-BF92-C8E39F09A6A0}"/>
              </a:ext>
            </a:extLst>
          </p:cNvPr>
          <p:cNvCxnSpPr>
            <a:cxnSpLocks/>
          </p:cNvCxnSpPr>
          <p:nvPr/>
        </p:nvCxnSpPr>
        <p:spPr>
          <a:xfrm>
            <a:off x="2636627" y="485487"/>
            <a:ext cx="886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949CC91F-C7BF-4A2F-9DBD-8EBD6CE7F97D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15F93BE-9F85-4C1E-B9A5-0F708BCCD821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1E6F5A-9C02-4E64-9B6E-CD9B76A46F59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E6C000"/>
          </a:solidFill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744A9E-E268-6775-0C33-4E533AA667B9}"/>
              </a:ext>
            </a:extLst>
          </p:cNvPr>
          <p:cNvSpPr txBox="1"/>
          <p:nvPr/>
        </p:nvSpPr>
        <p:spPr>
          <a:xfrm>
            <a:off x="5686838" y="578573"/>
            <a:ext cx="166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DBSCAN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EF8A2D-6E1A-0A59-08FA-895906B500B4}"/>
              </a:ext>
            </a:extLst>
          </p:cNvPr>
          <p:cNvSpPr/>
          <p:nvPr/>
        </p:nvSpPr>
        <p:spPr>
          <a:xfrm>
            <a:off x="5932207" y="585869"/>
            <a:ext cx="1171589" cy="36904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886B7E-5B9D-816E-63A7-8683B57CB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r="24919"/>
          <a:stretch/>
        </p:blipFill>
        <p:spPr>
          <a:xfrm>
            <a:off x="7879287" y="1218749"/>
            <a:ext cx="1935498" cy="3148728"/>
          </a:xfrm>
          <a:prstGeom prst="rect">
            <a:avLst/>
          </a:prstGeom>
        </p:spPr>
      </p:pic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CFB2D7A3-A457-4087-FA87-E2D68AE6F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" r="23464"/>
          <a:stretch/>
        </p:blipFill>
        <p:spPr>
          <a:xfrm>
            <a:off x="2047007" y="1300055"/>
            <a:ext cx="1936514" cy="30873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DEE7BE-855A-1473-165F-FC1F35F55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" r="25109"/>
          <a:stretch/>
        </p:blipFill>
        <p:spPr>
          <a:xfrm>
            <a:off x="6007130" y="1238715"/>
            <a:ext cx="1894894" cy="310879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98036B-8CE9-155B-1785-6CB6E59DB2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r="24880"/>
          <a:stretch/>
        </p:blipFill>
        <p:spPr>
          <a:xfrm>
            <a:off x="9792047" y="1238715"/>
            <a:ext cx="1936514" cy="3148728"/>
          </a:xfrm>
          <a:prstGeom prst="rect">
            <a:avLst/>
          </a:prstGeom>
        </p:spPr>
      </p:pic>
      <p:pic>
        <p:nvPicPr>
          <p:cNvPr id="21" name="Image 20" descr="Une image contenant carte&#10;&#10;Description générée automatiquement">
            <a:extLst>
              <a:ext uri="{FF2B5EF4-FFF2-40B4-BE49-F238E27FC236}">
                <a16:creationId xmlns:a16="http://schemas.microsoft.com/office/drawing/2014/main" id="{AFF88BD1-4B86-E958-D485-102DEF2C8B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" r="24268"/>
          <a:stretch/>
        </p:blipFill>
        <p:spPr>
          <a:xfrm>
            <a:off x="3983521" y="1238715"/>
            <a:ext cx="1940286" cy="314872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0BA9AE2-0681-A172-F92A-390D581F1FF0}"/>
              </a:ext>
            </a:extLst>
          </p:cNvPr>
          <p:cNvSpPr txBox="1"/>
          <p:nvPr/>
        </p:nvSpPr>
        <p:spPr>
          <a:xfrm>
            <a:off x="2156372" y="4328450"/>
            <a:ext cx="1662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 err="1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Cosine</a:t>
            </a:r>
            <a:r>
              <a:rPr lang="fr-FR" sz="1500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 (0.2%)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97E88B-3B2C-06DD-5D30-EC010D1B5162}"/>
              </a:ext>
            </a:extLst>
          </p:cNvPr>
          <p:cNvSpPr txBox="1"/>
          <p:nvPr/>
        </p:nvSpPr>
        <p:spPr>
          <a:xfrm>
            <a:off x="4139102" y="4327840"/>
            <a:ext cx="18258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 err="1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Correlation</a:t>
            </a:r>
            <a:r>
              <a:rPr lang="fr-FR" sz="1500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 (0.2%)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E9A3A8-274D-E800-86C2-2F9626B7EF3B}"/>
              </a:ext>
            </a:extLst>
          </p:cNvPr>
          <p:cNvSpPr txBox="1"/>
          <p:nvPr/>
        </p:nvSpPr>
        <p:spPr>
          <a:xfrm>
            <a:off x="8111852" y="4327839"/>
            <a:ext cx="1662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 err="1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Cityblock</a:t>
            </a:r>
            <a:r>
              <a:rPr lang="fr-FR" sz="1500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 (40%)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706EE08-B7E6-FA8C-FD18-C96B04E42670}"/>
              </a:ext>
            </a:extLst>
          </p:cNvPr>
          <p:cNvSpPr txBox="1"/>
          <p:nvPr/>
        </p:nvSpPr>
        <p:spPr>
          <a:xfrm>
            <a:off x="6112044" y="4330682"/>
            <a:ext cx="1662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 err="1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Euclidean</a:t>
            </a:r>
            <a:r>
              <a:rPr lang="fr-FR" sz="1500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 (32%)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56EEF9B-9973-F6DF-2FEB-9EC1CCD273FD}"/>
              </a:ext>
            </a:extLst>
          </p:cNvPr>
          <p:cNvSpPr txBox="1"/>
          <p:nvPr/>
        </p:nvSpPr>
        <p:spPr>
          <a:xfrm>
            <a:off x="10012685" y="4327840"/>
            <a:ext cx="1662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Manhattan (37%)</a:t>
            </a:r>
          </a:p>
        </p:txBody>
      </p:sp>
      <p:sp>
        <p:nvSpPr>
          <p:cNvPr id="29" name="Triangle isocèle 28">
            <a:extLst>
              <a:ext uri="{FF2B5EF4-FFF2-40B4-BE49-F238E27FC236}">
                <a16:creationId xmlns:a16="http://schemas.microsoft.com/office/drawing/2014/main" id="{F6B6F371-F83E-7D49-8D4A-CD0309895DCF}"/>
              </a:ext>
            </a:extLst>
          </p:cNvPr>
          <p:cNvSpPr/>
          <p:nvPr/>
        </p:nvSpPr>
        <p:spPr>
          <a:xfrm rot="8751296">
            <a:off x="857591" y="887194"/>
            <a:ext cx="478340" cy="397668"/>
          </a:xfrm>
          <a:prstGeom prst="triangle">
            <a:avLst/>
          </a:prstGeom>
          <a:solidFill>
            <a:srgbClr val="CC5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5EA3AC9F-DA50-09A6-FA04-FFA152716F7A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16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2D4490-9A29-4530-B44D-483D5AA5A288}"/>
              </a:ext>
            </a:extLst>
          </p:cNvPr>
          <p:cNvSpPr/>
          <p:nvPr/>
        </p:nvSpPr>
        <p:spPr>
          <a:xfrm>
            <a:off x="3774794" y="6554982"/>
            <a:ext cx="1147141" cy="210791"/>
          </a:xfrm>
          <a:prstGeom prst="rect">
            <a:avLst/>
          </a:prstGeom>
          <a:noFill/>
          <a:ln>
            <a:solidFill>
              <a:srgbClr val="F9CE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9CE0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4515E5F-1454-86AD-32F3-CC8027D7A572}"/>
              </a:ext>
            </a:extLst>
          </p:cNvPr>
          <p:cNvSpPr txBox="1"/>
          <p:nvPr/>
        </p:nvSpPr>
        <p:spPr>
          <a:xfrm>
            <a:off x="2038809" y="4899860"/>
            <a:ext cx="28872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-B- Labelled polygons</a:t>
            </a:r>
          </a:p>
        </p:txBody>
      </p:sp>
      <p:graphicFrame>
        <p:nvGraphicFramePr>
          <p:cNvPr id="2" name="Tableau 3">
            <a:extLst>
              <a:ext uri="{FF2B5EF4-FFF2-40B4-BE49-F238E27FC236}">
                <a16:creationId xmlns:a16="http://schemas.microsoft.com/office/drawing/2014/main" id="{686F5A47-678F-766C-FC7B-602421261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744233"/>
              </p:ext>
            </p:extLst>
          </p:nvPr>
        </p:nvGraphicFramePr>
        <p:xfrm>
          <a:off x="2156372" y="5301414"/>
          <a:ext cx="8366353" cy="95657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34486">
                  <a:extLst>
                    <a:ext uri="{9D8B030D-6E8A-4147-A177-3AD203B41FA5}">
                      <a16:colId xmlns:a16="http://schemas.microsoft.com/office/drawing/2014/main" val="2141390328"/>
                    </a:ext>
                  </a:extLst>
                </a:gridCol>
                <a:gridCol w="1101595">
                  <a:extLst>
                    <a:ext uri="{9D8B030D-6E8A-4147-A177-3AD203B41FA5}">
                      <a16:colId xmlns:a16="http://schemas.microsoft.com/office/drawing/2014/main" val="2375550573"/>
                    </a:ext>
                  </a:extLst>
                </a:gridCol>
                <a:gridCol w="1052262">
                  <a:extLst>
                    <a:ext uri="{9D8B030D-6E8A-4147-A177-3AD203B41FA5}">
                      <a16:colId xmlns:a16="http://schemas.microsoft.com/office/drawing/2014/main" val="3356139153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939126953"/>
                    </a:ext>
                  </a:extLst>
                </a:gridCol>
                <a:gridCol w="1115736">
                  <a:extLst>
                    <a:ext uri="{9D8B030D-6E8A-4147-A177-3AD203B41FA5}">
                      <a16:colId xmlns:a16="http://schemas.microsoft.com/office/drawing/2014/main" val="1439380218"/>
                    </a:ext>
                  </a:extLst>
                </a:gridCol>
                <a:gridCol w="1162913">
                  <a:extLst>
                    <a:ext uri="{9D8B030D-6E8A-4147-A177-3AD203B41FA5}">
                      <a16:colId xmlns:a16="http://schemas.microsoft.com/office/drawing/2014/main" val="2500491493"/>
                    </a:ext>
                  </a:extLst>
                </a:gridCol>
                <a:gridCol w="2108792">
                  <a:extLst>
                    <a:ext uri="{9D8B030D-6E8A-4147-A177-3AD203B41FA5}">
                      <a16:colId xmlns:a16="http://schemas.microsoft.com/office/drawing/2014/main" val="443050885"/>
                    </a:ext>
                  </a:extLst>
                </a:gridCol>
              </a:tblGrid>
              <a:tr h="279479">
                <a:tc>
                  <a:txBody>
                    <a:bodyPr/>
                    <a:lstStyle/>
                    <a:p>
                      <a:pPr algn="ctr"/>
                      <a:r>
                        <a:rPr lang="fr-FR" sz="1450" b="0" dirty="0" err="1">
                          <a:latin typeface="Avenir Next LT Pro" panose="020B0504020202020204" pitchFamily="34" charset="0"/>
                        </a:rPr>
                        <a:t>Metric</a:t>
                      </a:r>
                      <a:r>
                        <a:rPr lang="fr-FR" sz="1450" b="0" dirty="0">
                          <a:latin typeface="Avenir Next LT Pro" panose="020B05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b="0" dirty="0" err="1">
                          <a:latin typeface="Avenir Next LT Pro" panose="020B0504020202020204" pitchFamily="34" charset="0"/>
                        </a:rPr>
                        <a:t>Euclidean</a:t>
                      </a:r>
                      <a:r>
                        <a:rPr lang="fr-FR" sz="1450" b="0" dirty="0">
                          <a:latin typeface="Avenir Next LT Pro" panose="020B05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b="0" dirty="0" err="1">
                          <a:latin typeface="Avenir Next LT Pro" panose="020B0504020202020204" pitchFamily="34" charset="0"/>
                        </a:rPr>
                        <a:t>Cityblock</a:t>
                      </a:r>
                      <a:endParaRPr lang="fr-FR" sz="145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b="0" dirty="0" err="1">
                          <a:latin typeface="Avenir Next LT Pro" panose="020B0504020202020204" pitchFamily="34" charset="0"/>
                        </a:rPr>
                        <a:t>Braycurtis</a:t>
                      </a:r>
                      <a:endParaRPr lang="fr-FR" sz="1450" b="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b="0" dirty="0">
                          <a:latin typeface="Avenir Next LT Pro" panose="020B0504020202020204" pitchFamily="34" charset="0"/>
                        </a:rPr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b="0" dirty="0">
                          <a:latin typeface="Avenir Next LT Pro" panose="020B0504020202020204" pitchFamily="34" charset="0"/>
                        </a:rPr>
                        <a:t>Minkowski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b="0" dirty="0" err="1">
                          <a:latin typeface="Avenir Next LT Pro" panose="020B0504020202020204" pitchFamily="34" charset="0"/>
                        </a:rPr>
                        <a:t>Euc</a:t>
                      </a:r>
                      <a:r>
                        <a:rPr lang="fr-FR" sz="1450" b="0" dirty="0">
                          <a:latin typeface="Avenir Next LT Pro" panose="020B0504020202020204" pitchFamily="34" charset="0"/>
                        </a:rPr>
                        <a:t>. </a:t>
                      </a:r>
                      <a:r>
                        <a:rPr lang="fr-FR" sz="1450" b="0" dirty="0" err="1">
                          <a:latin typeface="Avenir Next LT Pro" panose="020B0504020202020204" pitchFamily="34" charset="0"/>
                        </a:rPr>
                        <a:t>without</a:t>
                      </a:r>
                      <a:r>
                        <a:rPr lang="fr-FR" sz="1450" b="0" dirty="0">
                          <a:latin typeface="Avenir Next LT Pro" panose="020B0504020202020204" pitchFamily="34" charset="0"/>
                        </a:rPr>
                        <a:t> </a:t>
                      </a:r>
                      <a:r>
                        <a:rPr lang="fr-FR" sz="1450" b="0" i="1" dirty="0">
                          <a:latin typeface="Avenir Next LT Pro" panose="020B0504020202020204" pitchFamily="34" charset="0"/>
                        </a:rPr>
                        <a:t>Plane </a:t>
                      </a:r>
                      <a:r>
                        <a:rPr lang="fr-FR" sz="1450" b="0" i="1" dirty="0" err="1">
                          <a:latin typeface="Avenir Next LT Pro" panose="020B0504020202020204" pitchFamily="34" charset="0"/>
                        </a:rPr>
                        <a:t>tree</a:t>
                      </a:r>
                      <a:endParaRPr lang="fr-FR" sz="1450" b="0" i="1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43027"/>
                  </a:ext>
                </a:extLst>
              </a:tr>
              <a:tr h="279479">
                <a:tc>
                  <a:txBody>
                    <a:bodyPr/>
                    <a:lstStyle/>
                    <a:p>
                      <a:pPr algn="ctr"/>
                      <a:r>
                        <a:rPr lang="fr-FR" sz="1450" b="1" dirty="0">
                          <a:latin typeface="Avenir Next LT Pro" panose="020B0504020202020204" pitchFamily="34" charset="0"/>
                        </a:rPr>
                        <a:t>FRR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029978"/>
                  </a:ext>
                </a:extLst>
              </a:tr>
              <a:tr h="331739">
                <a:tc>
                  <a:txBody>
                    <a:bodyPr/>
                    <a:lstStyle/>
                    <a:p>
                      <a:pPr algn="ctr"/>
                      <a:r>
                        <a:rPr lang="fr-FR" sz="1450" b="1" dirty="0">
                          <a:latin typeface="Avenir Next LT Pro" panose="020B0504020202020204" pitchFamily="34" charset="0"/>
                        </a:rPr>
                        <a:t>NRA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50" dirty="0">
                          <a:latin typeface="Avenir Next LT Pro" panose="020B0504020202020204" pitchFamily="34" charset="0"/>
                        </a:rPr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08035"/>
                  </a:ext>
                </a:extLst>
              </a:tr>
            </a:tbl>
          </a:graphicData>
        </a:graphic>
      </p:graphicFrame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E1DF0EB-A69F-DDA8-95A7-8A1F5B1CC8A1}"/>
              </a:ext>
            </a:extLst>
          </p:cNvPr>
          <p:cNvCxnSpPr>
            <a:cxnSpLocks/>
          </p:cNvCxnSpPr>
          <p:nvPr/>
        </p:nvCxnSpPr>
        <p:spPr>
          <a:xfrm>
            <a:off x="8439149" y="5301414"/>
            <a:ext cx="0" cy="1174056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17E04B3B-2B34-BCE9-1F9E-2BEE4787C346}"/>
              </a:ext>
            </a:extLst>
          </p:cNvPr>
          <p:cNvSpPr txBox="1"/>
          <p:nvPr/>
        </p:nvSpPr>
        <p:spPr>
          <a:xfrm>
            <a:off x="-56191" y="4159163"/>
            <a:ext cx="220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Metric</a:t>
            </a:r>
            <a:r>
              <a:rPr lang="fr-FR" sz="1400" b="1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fr-FR" sz="1400" b="1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(% of </a:t>
            </a:r>
            <a:r>
              <a:rPr lang="fr-FR" sz="1400" b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rejected</a:t>
            </a:r>
            <a:r>
              <a:rPr lang="fr-FR" sz="1400" b="1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 pixels)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DF8BDA-CFE0-EE57-653B-B78B008647F9}"/>
              </a:ext>
            </a:extLst>
          </p:cNvPr>
          <p:cNvSpPr txBox="1"/>
          <p:nvPr/>
        </p:nvSpPr>
        <p:spPr>
          <a:xfrm>
            <a:off x="1900658" y="844076"/>
            <a:ext cx="329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-A- Visual Assessment</a:t>
            </a:r>
          </a:p>
        </p:txBody>
      </p:sp>
      <p:pic>
        <p:nvPicPr>
          <p:cNvPr id="34" name="Graphique 33" descr="Case cochée avec un remplissage uni">
            <a:extLst>
              <a:ext uri="{FF2B5EF4-FFF2-40B4-BE49-F238E27FC236}">
                <a16:creationId xmlns:a16="http://schemas.microsoft.com/office/drawing/2014/main" id="{783D40DD-F0DA-01BC-398B-7A1380604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1727" y="2498082"/>
            <a:ext cx="307777" cy="307777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28A2CECB-FF72-B9E3-4878-52CBB5D2DC44}"/>
              </a:ext>
            </a:extLst>
          </p:cNvPr>
          <p:cNvSpPr txBox="1"/>
          <p:nvPr/>
        </p:nvSpPr>
        <p:spPr>
          <a:xfrm>
            <a:off x="201250" y="2282639"/>
            <a:ext cx="185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Avenir Next LT Pro" panose="020B0504020202020204" pitchFamily="34" charset="0"/>
              </a:rPr>
              <a:t>Borders</a:t>
            </a:r>
            <a:r>
              <a:rPr lang="fr-FR" sz="1400" dirty="0">
                <a:latin typeface="Avenir Next LT Pro" panose="020B0504020202020204" pitchFamily="34" charset="0"/>
              </a:rPr>
              <a:t> </a:t>
            </a:r>
            <a:r>
              <a:rPr lang="fr-FR" sz="1400" dirty="0" err="1">
                <a:latin typeface="Avenir Next LT Pro" panose="020B0504020202020204" pitchFamily="34" charset="0"/>
              </a:rPr>
              <a:t>between</a:t>
            </a:r>
            <a:r>
              <a:rPr lang="fr-FR" sz="1400" dirty="0">
                <a:latin typeface="Avenir Next LT Pro" panose="020B0504020202020204" pitchFamily="34" charset="0"/>
              </a:rPr>
              <a:t> </a:t>
            </a:r>
            <a:r>
              <a:rPr lang="fr-FR" sz="1400" dirty="0" err="1">
                <a:latin typeface="Avenir Next LT Pro" panose="020B0504020202020204" pitchFamily="34" charset="0"/>
              </a:rPr>
              <a:t>species</a:t>
            </a:r>
            <a:endParaRPr lang="fr-FR" sz="1400" dirty="0">
              <a:latin typeface="Avenir Next LT Pro" panose="020B0504020202020204" pitchFamily="34" charset="0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189D820-EC2D-A954-874B-36C0C78D5FA1}"/>
              </a:ext>
            </a:extLst>
          </p:cNvPr>
          <p:cNvSpPr/>
          <p:nvPr/>
        </p:nvSpPr>
        <p:spPr>
          <a:xfrm>
            <a:off x="9182328" y="5959779"/>
            <a:ext cx="570714" cy="25713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0C893B4-9126-4938-AF50-E624EA661AE9}"/>
              </a:ext>
            </a:extLst>
          </p:cNvPr>
          <p:cNvSpPr txBox="1"/>
          <p:nvPr/>
        </p:nvSpPr>
        <p:spPr>
          <a:xfrm>
            <a:off x="7758091" y="4940338"/>
            <a:ext cx="329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9CE00"/>
                </a:solidFill>
                <a:latin typeface="Avenir Next LT Pro" panose="020B0504020202020204" pitchFamily="34" charset="0"/>
              </a:rPr>
              <a:t>-C- Missing class</a:t>
            </a:r>
            <a:endParaRPr lang="fr-FR" sz="2000" b="1" dirty="0">
              <a:solidFill>
                <a:srgbClr val="F9CE00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FD66358-AEFB-4C3D-8C17-A5312BCBAE14}"/>
              </a:ext>
            </a:extLst>
          </p:cNvPr>
          <p:cNvSpPr txBox="1"/>
          <p:nvPr/>
        </p:nvSpPr>
        <p:spPr>
          <a:xfrm>
            <a:off x="2243055" y="0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09194F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4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338E79-7ACD-4F89-9403-7D5CF1EA3D2C}"/>
              </a:ext>
            </a:extLst>
          </p:cNvPr>
          <p:cNvSpPr txBox="1"/>
          <p:nvPr/>
        </p:nvSpPr>
        <p:spPr>
          <a:xfrm>
            <a:off x="2568547" y="103075"/>
            <a:ext cx="63359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Conclusion et perspectives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909D9A-02CF-4979-BF92-C8E39F09A6A0}"/>
              </a:ext>
            </a:extLst>
          </p:cNvPr>
          <p:cNvCxnSpPr>
            <a:cxnSpLocks/>
          </p:cNvCxnSpPr>
          <p:nvPr/>
        </p:nvCxnSpPr>
        <p:spPr>
          <a:xfrm>
            <a:off x="2673322" y="485487"/>
            <a:ext cx="318783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949CC91F-C7BF-4A2F-9DBD-8EBD6CE7F97D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0919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15F93BE-9F85-4C1E-B9A5-0F708BCCD821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0919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1E6F5A-9C02-4E64-9B6E-CD9B76A46F59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09194F"/>
          </a:solidFill>
          <a:ln w="9525">
            <a:solidFill>
              <a:srgbClr val="0919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833315-84FC-4B42-9663-20FB9B7641BE}"/>
              </a:ext>
            </a:extLst>
          </p:cNvPr>
          <p:cNvSpPr txBox="1"/>
          <p:nvPr/>
        </p:nvSpPr>
        <p:spPr>
          <a:xfrm>
            <a:off x="410157" y="1109117"/>
            <a:ext cx="215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K-means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5F60AAB-E3AC-407B-B10B-8000FD6F3628}"/>
              </a:ext>
            </a:extLst>
          </p:cNvPr>
          <p:cNvSpPr txBox="1"/>
          <p:nvPr/>
        </p:nvSpPr>
        <p:spPr>
          <a:xfrm>
            <a:off x="3129411" y="1077664"/>
            <a:ext cx="215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SVM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7FB868C-4748-4263-8DF6-35D8EC105C6D}"/>
              </a:ext>
            </a:extLst>
          </p:cNvPr>
          <p:cNvSpPr txBox="1"/>
          <p:nvPr/>
        </p:nvSpPr>
        <p:spPr>
          <a:xfrm>
            <a:off x="6362318" y="1083229"/>
            <a:ext cx="215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DBSCAN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B2E5960-C58C-4927-BCE2-1D53038E56CF}"/>
              </a:ext>
            </a:extLst>
          </p:cNvPr>
          <p:cNvSpPr txBox="1"/>
          <p:nvPr/>
        </p:nvSpPr>
        <p:spPr>
          <a:xfrm>
            <a:off x="9539025" y="1092721"/>
            <a:ext cx="215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GMM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C829703-489E-4481-B0F5-885FEAC2A21A}"/>
              </a:ext>
            </a:extLst>
          </p:cNvPr>
          <p:cNvSpPr txBox="1"/>
          <p:nvPr/>
        </p:nvSpPr>
        <p:spPr>
          <a:xfrm>
            <a:off x="302840" y="4019935"/>
            <a:ext cx="196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Best results: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TRR = 57 %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FRR = 0.5-1 %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NRA = 94 %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05E3C06-6857-43F7-9C33-DF127246D035}"/>
              </a:ext>
            </a:extLst>
          </p:cNvPr>
          <p:cNvCxnSpPr>
            <a:cxnSpLocks/>
          </p:cNvCxnSpPr>
          <p:nvPr/>
        </p:nvCxnSpPr>
        <p:spPr>
          <a:xfrm>
            <a:off x="2765283" y="1093569"/>
            <a:ext cx="0" cy="412669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52582C9-E7C7-4993-A687-B2651665E602}"/>
              </a:ext>
            </a:extLst>
          </p:cNvPr>
          <p:cNvSpPr txBox="1"/>
          <p:nvPr/>
        </p:nvSpPr>
        <p:spPr>
          <a:xfrm>
            <a:off x="232189" y="1602985"/>
            <a:ext cx="550432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Two steps: </a:t>
            </a:r>
          </a:p>
          <a:p>
            <a:pPr marL="457200" indent="-457200">
              <a:buAutoNum type="arabicParenR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Construction of a training set of almost-sure well-classified pixels</a:t>
            </a:r>
          </a:p>
          <a:p>
            <a:pPr marL="457200" indent="-457200">
              <a:buAutoNum type="arabicParenR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Rejection step: reclassify or reject pixels 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45C16BA-B3CE-40B6-B19E-008E7B0CF3A4}"/>
              </a:ext>
            </a:extLst>
          </p:cNvPr>
          <p:cNvSpPr txBox="1"/>
          <p:nvPr/>
        </p:nvSpPr>
        <p:spPr>
          <a:xfrm>
            <a:off x="3094678" y="4033082"/>
            <a:ext cx="196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Best results: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TRR = 45 %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FRR = 0.5-1 %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NRA = 94 %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FA97D1E-9ADD-431A-A8B3-77E868B77462}"/>
              </a:ext>
            </a:extLst>
          </p:cNvPr>
          <p:cNvCxnSpPr>
            <a:cxnSpLocks/>
          </p:cNvCxnSpPr>
          <p:nvPr/>
        </p:nvCxnSpPr>
        <p:spPr>
          <a:xfrm>
            <a:off x="5736518" y="1093568"/>
            <a:ext cx="0" cy="413907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7541466C-777E-4EE1-B3A0-D2982899A17C}"/>
              </a:ext>
            </a:extLst>
          </p:cNvPr>
          <p:cNvSpPr txBox="1"/>
          <p:nvPr/>
        </p:nvSpPr>
        <p:spPr>
          <a:xfrm>
            <a:off x="232190" y="2972919"/>
            <a:ext cx="534635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Visual assessment: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Boundaries and some areas of interest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Strongly depends on the first classification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8ACCC70-576A-4D34-AAE2-A3DF8F021E58}"/>
              </a:ext>
            </a:extLst>
          </p:cNvPr>
          <p:cNvSpPr txBox="1"/>
          <p:nvPr/>
        </p:nvSpPr>
        <p:spPr>
          <a:xfrm>
            <a:off x="6027260" y="4032313"/>
            <a:ext cx="196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Best results: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TRR = -- %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FRR = 13 %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NRA = 42 %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CE36399-F6C3-4C94-9EE0-2837A60A8426}"/>
              </a:ext>
            </a:extLst>
          </p:cNvPr>
          <p:cNvSpPr txBox="1"/>
          <p:nvPr/>
        </p:nvSpPr>
        <p:spPr>
          <a:xfrm>
            <a:off x="6096000" y="1602985"/>
            <a:ext cx="3193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Main features: </a:t>
            </a:r>
          </a:p>
          <a:p>
            <a:pPr marL="457200" indent="-457200">
              <a:buAutoNum type="arabicParenR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Adapted to the detection of outliers</a:t>
            </a:r>
          </a:p>
          <a:p>
            <a:pPr marL="457200" indent="-457200">
              <a:buAutoNum type="arabicParenR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Choice of the parameters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F072ED1-0FA7-49D4-BD34-59A4BB964EC7}"/>
              </a:ext>
            </a:extLst>
          </p:cNvPr>
          <p:cNvSpPr txBox="1"/>
          <p:nvPr/>
        </p:nvSpPr>
        <p:spPr>
          <a:xfrm>
            <a:off x="6027260" y="3186506"/>
            <a:ext cx="297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Visual assessment: </a:t>
            </a:r>
          </a:p>
          <a:p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- Boundaries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6BEA0AC-51A5-421D-9ACE-E0542DAA7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3544" t="19823" r="22566" b="36777"/>
          <a:stretch/>
        </p:blipFill>
        <p:spPr>
          <a:xfrm>
            <a:off x="4688375" y="3249918"/>
            <a:ext cx="394911" cy="31804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DDFAD3A-BF0F-4843-880A-85A88E414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3544" t="19823" r="22566" b="36777"/>
          <a:stretch/>
        </p:blipFill>
        <p:spPr>
          <a:xfrm>
            <a:off x="7535519" y="3489151"/>
            <a:ext cx="394911" cy="318040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7D3209B6-154D-496E-9009-771E35663F0E}"/>
              </a:ext>
            </a:extLst>
          </p:cNvPr>
          <p:cNvCxnSpPr>
            <a:cxnSpLocks/>
          </p:cNvCxnSpPr>
          <p:nvPr/>
        </p:nvCxnSpPr>
        <p:spPr>
          <a:xfrm>
            <a:off x="9081571" y="1093568"/>
            <a:ext cx="0" cy="412669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93FF1595-B28B-2971-A1A6-818BA19716F8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17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F4CF7A-635B-4E64-BB79-FB84C45648A9}"/>
              </a:ext>
            </a:extLst>
          </p:cNvPr>
          <p:cNvSpPr/>
          <p:nvPr/>
        </p:nvSpPr>
        <p:spPr>
          <a:xfrm>
            <a:off x="6188354" y="6554982"/>
            <a:ext cx="1147141" cy="210791"/>
          </a:xfrm>
          <a:prstGeom prst="rect">
            <a:avLst/>
          </a:prstGeom>
          <a:noFill/>
          <a:ln>
            <a:solidFill>
              <a:srgbClr val="4472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472C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E2444E-5F4B-4779-8E36-E2A7669DC863}"/>
              </a:ext>
            </a:extLst>
          </p:cNvPr>
          <p:cNvSpPr/>
          <p:nvPr/>
        </p:nvSpPr>
        <p:spPr>
          <a:xfrm>
            <a:off x="7509448" y="6560789"/>
            <a:ext cx="773161" cy="210792"/>
          </a:xfrm>
          <a:prstGeom prst="rect">
            <a:avLst/>
          </a:prstGeom>
          <a:noFill/>
          <a:ln>
            <a:solidFill>
              <a:srgbClr val="4472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472C4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7B384B0-BE2F-4118-B2A4-A9D399864D53}"/>
              </a:ext>
            </a:extLst>
          </p:cNvPr>
          <p:cNvSpPr txBox="1"/>
          <p:nvPr/>
        </p:nvSpPr>
        <p:spPr>
          <a:xfrm>
            <a:off x="9539025" y="1092721"/>
            <a:ext cx="215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GMM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5D9D2E0-509A-41AF-9BF6-AB1F078666E6}"/>
              </a:ext>
            </a:extLst>
          </p:cNvPr>
          <p:cNvCxnSpPr>
            <a:cxnSpLocks/>
          </p:cNvCxnSpPr>
          <p:nvPr/>
        </p:nvCxnSpPr>
        <p:spPr>
          <a:xfrm>
            <a:off x="9081571" y="1093568"/>
            <a:ext cx="0" cy="412669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FDEC9675-A5DA-42D4-8F26-6C6E07DAD97C}"/>
              </a:ext>
            </a:extLst>
          </p:cNvPr>
          <p:cNvSpPr txBox="1"/>
          <p:nvPr/>
        </p:nvSpPr>
        <p:spPr>
          <a:xfrm>
            <a:off x="9164648" y="1570782"/>
            <a:ext cx="2971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Two steps: </a:t>
            </a:r>
          </a:p>
          <a:p>
            <a:pPr marL="457200" indent="-457200">
              <a:buAutoNum type="arabicParenR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Clustering all non-shadow pixels with GMM of K-means</a:t>
            </a:r>
          </a:p>
          <a:p>
            <a:pPr marL="457200" indent="-457200">
              <a:buAutoNum type="arabicParenR"/>
            </a:pPr>
            <a:endParaRPr lang="en-US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457200" indent="-457200">
              <a:buAutoNum type="arabicParenR"/>
            </a:pP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Implement a rejection method based on GMM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DDA581C-51DA-48CA-8AB3-8FF7190CFBD0}"/>
              </a:ext>
            </a:extLst>
          </p:cNvPr>
          <p:cNvSpPr txBox="1"/>
          <p:nvPr/>
        </p:nvSpPr>
        <p:spPr>
          <a:xfrm>
            <a:off x="9220765" y="3970602"/>
            <a:ext cx="2971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Visual assessment:</a:t>
            </a:r>
          </a:p>
          <a:p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- Low and inconsistent rejection </a:t>
            </a:r>
          </a:p>
        </p:txBody>
      </p:sp>
      <p:pic>
        <p:nvPicPr>
          <p:cNvPr id="3" name="Graphique 2" descr="Fermer avec un remplissage uni">
            <a:extLst>
              <a:ext uri="{FF2B5EF4-FFF2-40B4-BE49-F238E27FC236}">
                <a16:creationId xmlns:a16="http://schemas.microsoft.com/office/drawing/2014/main" id="{2992F8B4-663F-4FE9-E660-7A69949CC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2542" y="4564003"/>
            <a:ext cx="329929" cy="329929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0EABA09D-E831-4BCA-8137-9A62BEE3B0F1}"/>
              </a:ext>
            </a:extLst>
          </p:cNvPr>
          <p:cNvGrpSpPr/>
          <p:nvPr/>
        </p:nvGrpSpPr>
        <p:grpSpPr>
          <a:xfrm>
            <a:off x="1333890" y="5689131"/>
            <a:ext cx="10702854" cy="646331"/>
            <a:chOff x="1333890" y="5689131"/>
            <a:chExt cx="10702854" cy="646331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954FDC5-9750-494C-8345-07EA32093039}"/>
                </a:ext>
              </a:extLst>
            </p:cNvPr>
            <p:cNvSpPr txBox="1"/>
            <p:nvPr/>
          </p:nvSpPr>
          <p:spPr>
            <a:xfrm>
              <a:off x="2634246" y="5689131"/>
              <a:ext cx="94024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- Quantify the impact of human activity on soil contamination</a:t>
              </a:r>
            </a:p>
            <a:p>
              <a:r>
                <a:rPr lang="en-US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- Compare the efficiency of a reject option performed during classification</a:t>
              </a:r>
              <a:endParaRPr lang="en-US" dirty="0">
                <a:effectLst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5ABD20-BF24-481C-926C-AD08BCE9559D}"/>
                </a:ext>
              </a:extLst>
            </p:cNvPr>
            <p:cNvSpPr/>
            <p:nvPr/>
          </p:nvSpPr>
          <p:spPr>
            <a:xfrm>
              <a:off x="1333890" y="5689131"/>
              <a:ext cx="1242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18A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Outlook: 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5102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 animBg="1"/>
      <p:bldP spid="25" grpId="0"/>
      <p:bldP spid="27" grpId="0" animBg="1"/>
      <p:bldP spid="28" grpId="0"/>
      <p:bldP spid="29" grpId="0"/>
      <p:bldP spid="30" grpId="0"/>
      <p:bldP spid="40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DFABAFAA-17F5-4D77-BB39-9CC2D1EACBF9}"/>
              </a:ext>
            </a:extLst>
          </p:cNvPr>
          <p:cNvSpPr txBox="1"/>
          <p:nvPr/>
        </p:nvSpPr>
        <p:spPr>
          <a:xfrm>
            <a:off x="2629279" y="626311"/>
            <a:ext cx="69582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 err="1">
                <a:latin typeface="Avenir Next LT Pro" panose="020B0504020202020204" pitchFamily="34" charset="0"/>
                <a:ea typeface="Cambria Math" panose="02040503050406030204" pitchFamily="18" charset="0"/>
              </a:rPr>
              <a:t>References</a:t>
            </a:r>
            <a:endParaRPr lang="fr-FR" sz="5000" dirty="0">
              <a:latin typeface="Avenir Next LT Pro" panose="020B0504020202020204" pitchFamily="34" charset="0"/>
              <a:ea typeface="Cambria Math" panose="02040503050406030204" pitchFamily="18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BD00A7B-198E-49A2-9BFD-25CF88C4434B}"/>
              </a:ext>
            </a:extLst>
          </p:cNvPr>
          <p:cNvGrpSpPr/>
          <p:nvPr/>
        </p:nvGrpSpPr>
        <p:grpSpPr>
          <a:xfrm rot="10800000">
            <a:off x="10010857" y="5248180"/>
            <a:ext cx="2181143" cy="1870643"/>
            <a:chOff x="0" y="-261940"/>
            <a:chExt cx="2181143" cy="1870643"/>
          </a:xfrm>
        </p:grpSpPr>
        <p:sp>
          <p:nvSpPr>
            <p:cNvPr id="13" name="Triangle isocèle 12">
              <a:extLst>
                <a:ext uri="{FF2B5EF4-FFF2-40B4-BE49-F238E27FC236}">
                  <a16:creationId xmlns:a16="http://schemas.microsoft.com/office/drawing/2014/main" id="{C99884ED-8146-4D6D-9246-C1116E6DF17C}"/>
                </a:ext>
              </a:extLst>
            </p:cNvPr>
            <p:cNvSpPr/>
            <p:nvPr/>
          </p:nvSpPr>
          <p:spPr>
            <a:xfrm rot="5400000">
              <a:off x="-70206" y="1140829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17E2E4A6-154F-47E9-93CA-61AEBCB760E4}"/>
                </a:ext>
              </a:extLst>
            </p:cNvPr>
            <p:cNvSpPr/>
            <p:nvPr/>
          </p:nvSpPr>
          <p:spPr>
            <a:xfrm rot="16200000">
              <a:off x="-70206" y="874151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8B4061E3-5A3E-4C6C-ABCF-6E27EA35F8BC}"/>
                </a:ext>
              </a:extLst>
            </p:cNvPr>
            <p:cNvSpPr/>
            <p:nvPr/>
          </p:nvSpPr>
          <p:spPr>
            <a:xfrm rot="16200000">
              <a:off x="-70206" y="339246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riangle isocèle 15">
              <a:extLst>
                <a:ext uri="{FF2B5EF4-FFF2-40B4-BE49-F238E27FC236}">
                  <a16:creationId xmlns:a16="http://schemas.microsoft.com/office/drawing/2014/main" id="{39B677A8-5ECE-4876-9827-43811990A427}"/>
                </a:ext>
              </a:extLst>
            </p:cNvPr>
            <p:cNvSpPr/>
            <p:nvPr/>
          </p:nvSpPr>
          <p:spPr>
            <a:xfrm rot="5400000">
              <a:off x="-70206" y="608286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7">
              <a:extLst>
                <a:ext uri="{FF2B5EF4-FFF2-40B4-BE49-F238E27FC236}">
                  <a16:creationId xmlns:a16="http://schemas.microsoft.com/office/drawing/2014/main" id="{1822F76B-9978-4F3E-841B-FA78C600969C}"/>
                </a:ext>
              </a:extLst>
            </p:cNvPr>
            <p:cNvSpPr/>
            <p:nvPr/>
          </p:nvSpPr>
          <p:spPr>
            <a:xfrm rot="5400000">
              <a:off x="-70206" y="75762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isocèle 18">
              <a:extLst>
                <a:ext uri="{FF2B5EF4-FFF2-40B4-BE49-F238E27FC236}">
                  <a16:creationId xmlns:a16="http://schemas.microsoft.com/office/drawing/2014/main" id="{02C1D4BF-BCE6-4EBC-B403-CD516C0DCD79}"/>
                </a:ext>
              </a:extLst>
            </p:cNvPr>
            <p:cNvSpPr/>
            <p:nvPr/>
          </p:nvSpPr>
          <p:spPr>
            <a:xfrm rot="16200000">
              <a:off x="-70206" y="-191734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isocèle 19">
              <a:extLst>
                <a:ext uri="{FF2B5EF4-FFF2-40B4-BE49-F238E27FC236}">
                  <a16:creationId xmlns:a16="http://schemas.microsoft.com/office/drawing/2014/main" id="{4284C537-3482-4F05-B922-E1F1E705C0B3}"/>
                </a:ext>
              </a:extLst>
            </p:cNvPr>
            <p:cNvSpPr/>
            <p:nvPr/>
          </p:nvSpPr>
          <p:spPr>
            <a:xfrm rot="5400000">
              <a:off x="323379" y="87415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id="{6477FC56-377D-428D-B025-7D80FDBED7D8}"/>
                </a:ext>
              </a:extLst>
            </p:cNvPr>
            <p:cNvSpPr/>
            <p:nvPr/>
          </p:nvSpPr>
          <p:spPr>
            <a:xfrm rot="16200000">
              <a:off x="320089" y="605905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Triangle isocèle 21">
              <a:extLst>
                <a:ext uri="{FF2B5EF4-FFF2-40B4-BE49-F238E27FC236}">
                  <a16:creationId xmlns:a16="http://schemas.microsoft.com/office/drawing/2014/main" id="{CD4F8CF9-22F7-43E8-9EC1-EDD04AF1A534}"/>
                </a:ext>
              </a:extLst>
            </p:cNvPr>
            <p:cNvSpPr/>
            <p:nvPr/>
          </p:nvSpPr>
          <p:spPr>
            <a:xfrm rot="5400000">
              <a:off x="325760" y="342124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Triangle isocèle 22">
              <a:extLst>
                <a:ext uri="{FF2B5EF4-FFF2-40B4-BE49-F238E27FC236}">
                  <a16:creationId xmlns:a16="http://schemas.microsoft.com/office/drawing/2014/main" id="{A39E6217-53D7-47F2-9A08-DB85C754CF0C}"/>
                </a:ext>
              </a:extLst>
            </p:cNvPr>
            <p:cNvSpPr/>
            <p:nvPr/>
          </p:nvSpPr>
          <p:spPr>
            <a:xfrm rot="5400000">
              <a:off x="717757" y="609079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Triangle isocèle 23">
              <a:extLst>
                <a:ext uri="{FF2B5EF4-FFF2-40B4-BE49-F238E27FC236}">
                  <a16:creationId xmlns:a16="http://schemas.microsoft.com/office/drawing/2014/main" id="{A65E38A2-D345-4764-9D48-3E30CA38C09C}"/>
                </a:ext>
              </a:extLst>
            </p:cNvPr>
            <p:cNvSpPr/>
            <p:nvPr/>
          </p:nvSpPr>
          <p:spPr>
            <a:xfrm rot="16200000">
              <a:off x="322261" y="80207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Triangle isocèle 24">
              <a:extLst>
                <a:ext uri="{FF2B5EF4-FFF2-40B4-BE49-F238E27FC236}">
                  <a16:creationId xmlns:a16="http://schemas.microsoft.com/office/drawing/2014/main" id="{670B4EC1-1B16-4251-BFB8-1EC8407E143E}"/>
                </a:ext>
              </a:extLst>
            </p:cNvPr>
            <p:cNvSpPr/>
            <p:nvPr/>
          </p:nvSpPr>
          <p:spPr>
            <a:xfrm rot="5400000">
              <a:off x="323283" y="-19042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Triangle isocèle 25">
              <a:extLst>
                <a:ext uri="{FF2B5EF4-FFF2-40B4-BE49-F238E27FC236}">
                  <a16:creationId xmlns:a16="http://schemas.microsoft.com/office/drawing/2014/main" id="{C5720537-17E1-4C87-88A5-B37BC291FCF9}"/>
                </a:ext>
              </a:extLst>
            </p:cNvPr>
            <p:cNvSpPr/>
            <p:nvPr/>
          </p:nvSpPr>
          <p:spPr>
            <a:xfrm rot="8751296">
              <a:off x="857151" y="904148"/>
              <a:ext cx="47834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isocèle 26">
              <a:extLst>
                <a:ext uri="{FF2B5EF4-FFF2-40B4-BE49-F238E27FC236}">
                  <a16:creationId xmlns:a16="http://schemas.microsoft.com/office/drawing/2014/main" id="{5546E228-B800-40DD-A59E-C6EAE9770984}"/>
                </a:ext>
              </a:extLst>
            </p:cNvPr>
            <p:cNvSpPr/>
            <p:nvPr/>
          </p:nvSpPr>
          <p:spPr>
            <a:xfrm rot="16200000">
              <a:off x="1263618" y="1202681"/>
              <a:ext cx="210790" cy="142875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Triangle isocèle 27">
              <a:extLst>
                <a:ext uri="{FF2B5EF4-FFF2-40B4-BE49-F238E27FC236}">
                  <a16:creationId xmlns:a16="http://schemas.microsoft.com/office/drawing/2014/main" id="{C624769C-7BE2-4F4B-BBB4-2B89F9BA0B7B}"/>
                </a:ext>
              </a:extLst>
            </p:cNvPr>
            <p:cNvSpPr/>
            <p:nvPr/>
          </p:nvSpPr>
          <p:spPr>
            <a:xfrm rot="5400000">
              <a:off x="720138" y="7886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Triangle isocèle 28">
              <a:extLst>
                <a:ext uri="{FF2B5EF4-FFF2-40B4-BE49-F238E27FC236}">
                  <a16:creationId xmlns:a16="http://schemas.microsoft.com/office/drawing/2014/main" id="{4AA05C41-4AF0-45F4-A58D-7787603945C4}"/>
                </a:ext>
              </a:extLst>
            </p:cNvPr>
            <p:cNvSpPr/>
            <p:nvPr/>
          </p:nvSpPr>
          <p:spPr>
            <a:xfrm rot="16200000">
              <a:off x="712116" y="346281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8E8A4BC2-B0B7-4B70-A48F-36FFAC2544DE}"/>
                </a:ext>
              </a:extLst>
            </p:cNvPr>
            <p:cNvSpPr/>
            <p:nvPr/>
          </p:nvSpPr>
          <p:spPr>
            <a:xfrm rot="16200000">
              <a:off x="715959" y="-18590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Triangle isocèle 30">
              <a:extLst>
                <a:ext uri="{FF2B5EF4-FFF2-40B4-BE49-F238E27FC236}">
                  <a16:creationId xmlns:a16="http://schemas.microsoft.com/office/drawing/2014/main" id="{FF249910-8A31-4358-BCAA-23FB4F57B0C6}"/>
                </a:ext>
              </a:extLst>
            </p:cNvPr>
            <p:cNvSpPr/>
            <p:nvPr/>
          </p:nvSpPr>
          <p:spPr>
            <a:xfrm rot="16200000">
              <a:off x="1104984" y="610605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Triangle isocèle 31">
              <a:extLst>
                <a:ext uri="{FF2B5EF4-FFF2-40B4-BE49-F238E27FC236}">
                  <a16:creationId xmlns:a16="http://schemas.microsoft.com/office/drawing/2014/main" id="{09FAFB95-7777-4812-8D1B-ADC1BFE8D404}"/>
                </a:ext>
              </a:extLst>
            </p:cNvPr>
            <p:cNvSpPr/>
            <p:nvPr/>
          </p:nvSpPr>
          <p:spPr>
            <a:xfrm rot="5400000">
              <a:off x="1110603" y="340039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Triangle isocèle 32">
              <a:extLst>
                <a:ext uri="{FF2B5EF4-FFF2-40B4-BE49-F238E27FC236}">
                  <a16:creationId xmlns:a16="http://schemas.microsoft.com/office/drawing/2014/main" id="{AADC4514-F33C-467A-804F-ED80A5C1DEAE}"/>
                </a:ext>
              </a:extLst>
            </p:cNvPr>
            <p:cNvSpPr/>
            <p:nvPr/>
          </p:nvSpPr>
          <p:spPr>
            <a:xfrm rot="16200000">
              <a:off x="2004311" y="203384"/>
              <a:ext cx="210790" cy="14287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Triangle isocèle 33">
              <a:extLst>
                <a:ext uri="{FF2B5EF4-FFF2-40B4-BE49-F238E27FC236}">
                  <a16:creationId xmlns:a16="http://schemas.microsoft.com/office/drawing/2014/main" id="{82EFF7DE-1252-41E8-91B5-C8FD43C6A031}"/>
                </a:ext>
              </a:extLst>
            </p:cNvPr>
            <p:cNvSpPr/>
            <p:nvPr/>
          </p:nvSpPr>
          <p:spPr>
            <a:xfrm rot="16200000">
              <a:off x="1105797" y="82573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Triangle isocèle 34">
              <a:extLst>
                <a:ext uri="{FF2B5EF4-FFF2-40B4-BE49-F238E27FC236}">
                  <a16:creationId xmlns:a16="http://schemas.microsoft.com/office/drawing/2014/main" id="{9A2BED1E-2296-41E6-B67A-2761A0D64FAD}"/>
                </a:ext>
              </a:extLst>
            </p:cNvPr>
            <p:cNvSpPr/>
            <p:nvPr/>
          </p:nvSpPr>
          <p:spPr>
            <a:xfrm rot="5400000">
              <a:off x="1502295" y="80227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Triangle isocèle 35">
              <a:extLst>
                <a:ext uri="{FF2B5EF4-FFF2-40B4-BE49-F238E27FC236}">
                  <a16:creationId xmlns:a16="http://schemas.microsoft.com/office/drawing/2014/main" id="{A71AE18F-5634-4AB4-BC78-5DBE1E4A06B2}"/>
                </a:ext>
              </a:extLst>
            </p:cNvPr>
            <p:cNvSpPr/>
            <p:nvPr/>
          </p:nvSpPr>
          <p:spPr>
            <a:xfrm rot="5400000">
              <a:off x="1601535" y="889497"/>
              <a:ext cx="210790" cy="142875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3A011F5-E216-4225-986A-01FE67A5DC73}"/>
              </a:ext>
            </a:extLst>
          </p:cNvPr>
          <p:cNvSpPr/>
          <p:nvPr/>
        </p:nvSpPr>
        <p:spPr>
          <a:xfrm rot="10800000">
            <a:off x="9587523" y="6854005"/>
            <a:ext cx="2613804" cy="32038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space réservé du numéro de diapositive 5">
            <a:extLst>
              <a:ext uri="{FF2B5EF4-FFF2-40B4-BE49-F238E27FC236}">
                <a16:creationId xmlns:a16="http://schemas.microsoft.com/office/drawing/2014/main" id="{6D95E98E-4C54-860E-B009-1D6BC7D7B97E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bg1"/>
                </a:solidFill>
                <a:latin typeface="Avenir Next LT Pro" panose="020B0504020202020204" pitchFamily="34" charset="0"/>
              </a:rPr>
              <a:pPr algn="ctr" rtl="0"/>
              <a:t>18</a:t>
            </a:fld>
            <a:endParaRPr lang="fr-FR" sz="2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C81103-7000-BA5C-DBDA-16D79AF13A22}"/>
              </a:ext>
            </a:extLst>
          </p:cNvPr>
          <p:cNvSpPr txBox="1"/>
          <p:nvPr/>
        </p:nvSpPr>
        <p:spPr>
          <a:xfrm>
            <a:off x="526681" y="2673147"/>
            <a:ext cx="10878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[El-Yaniv and Wiener, 2010] </a:t>
            </a:r>
            <a:r>
              <a:rPr lang="en-US" dirty="0">
                <a:latin typeface="Avenir Next LT Pro" panose="020B0504020202020204" pitchFamily="34" charset="0"/>
              </a:rPr>
              <a:t>El-Yaniv, R. and Wiener, Y. (2010). On the foundations of noise-free selective classification. Journal of Machine Learning Research, 11(53):1605–1641.</a:t>
            </a:r>
            <a:endParaRPr lang="fr-FR" dirty="0">
              <a:latin typeface="Avenir Next LT Pro" panose="020B05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5B35A-B5E5-4DB1-A625-2EAB2002B201}"/>
              </a:ext>
            </a:extLst>
          </p:cNvPr>
          <p:cNvSpPr/>
          <p:nvPr/>
        </p:nvSpPr>
        <p:spPr>
          <a:xfrm>
            <a:off x="526680" y="1860254"/>
            <a:ext cx="10941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[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Djeffal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, 2012] </a:t>
            </a:r>
            <a:r>
              <a:rPr lang="fr-FR" dirty="0" err="1">
                <a:latin typeface="Avenir Next LT Pro" panose="020B0504020202020204" pitchFamily="34" charset="0"/>
              </a:rPr>
              <a:t>Djeffal</a:t>
            </a:r>
            <a:r>
              <a:rPr lang="fr-FR" dirty="0">
                <a:latin typeface="Avenir Next LT Pro" panose="020B0504020202020204" pitchFamily="34" charset="0"/>
              </a:rPr>
              <a:t>, A. (2012). Utilisation des méthodes Support </a:t>
            </a:r>
            <a:r>
              <a:rPr lang="fr-FR" dirty="0" err="1">
                <a:latin typeface="Avenir Next LT Pro" panose="020B0504020202020204" pitchFamily="34" charset="0"/>
              </a:rPr>
              <a:t>Vector</a:t>
            </a:r>
            <a:r>
              <a:rPr lang="fr-FR" dirty="0">
                <a:latin typeface="Avenir Next LT Pro" panose="020B0504020202020204" pitchFamily="34" charset="0"/>
              </a:rPr>
              <a:t> Machine (SVM) dans l’analyse des bases de données. PhD </a:t>
            </a:r>
            <a:r>
              <a:rPr lang="fr-FR" dirty="0" err="1">
                <a:latin typeface="Avenir Next LT Pro" panose="020B0504020202020204" pitchFamily="34" charset="0"/>
              </a:rPr>
              <a:t>thesis</a:t>
            </a:r>
            <a:endParaRPr lang="fr-FR" dirty="0">
              <a:latin typeface="Avenir Next LT Pro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4E138-2EBB-4905-A15A-C3E266FFD952}"/>
              </a:ext>
            </a:extLst>
          </p:cNvPr>
          <p:cNvSpPr/>
          <p:nvPr/>
        </p:nvSpPr>
        <p:spPr>
          <a:xfrm>
            <a:off x="526680" y="3559293"/>
            <a:ext cx="11064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[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Grandvalet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 et al., 2008] </a:t>
            </a:r>
            <a:r>
              <a:rPr lang="fr-FR" dirty="0" err="1">
                <a:latin typeface="Avenir Next LT Pro" panose="020B0504020202020204" pitchFamily="34" charset="0"/>
              </a:rPr>
              <a:t>Grandvalet</a:t>
            </a:r>
            <a:r>
              <a:rPr lang="fr-FR" dirty="0">
                <a:latin typeface="Avenir Next LT Pro" panose="020B0504020202020204" pitchFamily="34" charset="0"/>
              </a:rPr>
              <a:t>, Y., </a:t>
            </a:r>
            <a:r>
              <a:rPr lang="fr-FR" dirty="0" err="1">
                <a:latin typeface="Avenir Next LT Pro" panose="020B0504020202020204" pitchFamily="34" charset="0"/>
              </a:rPr>
              <a:t>Rakotomamonjy</a:t>
            </a:r>
            <a:r>
              <a:rPr lang="fr-FR" dirty="0">
                <a:latin typeface="Avenir Next LT Pro" panose="020B0504020202020204" pitchFamily="34" charset="0"/>
              </a:rPr>
              <a:t>, A., </a:t>
            </a:r>
            <a:r>
              <a:rPr lang="fr-FR" dirty="0" err="1">
                <a:latin typeface="Avenir Next LT Pro" panose="020B0504020202020204" pitchFamily="34" charset="0"/>
              </a:rPr>
              <a:t>Keshet</a:t>
            </a:r>
            <a:r>
              <a:rPr lang="fr-FR" dirty="0">
                <a:latin typeface="Avenir Next LT Pro" panose="020B0504020202020204" pitchFamily="34" charset="0"/>
              </a:rPr>
              <a:t>, J., and </a:t>
            </a:r>
            <a:r>
              <a:rPr lang="fr-FR" dirty="0" err="1">
                <a:latin typeface="Avenir Next LT Pro" panose="020B0504020202020204" pitchFamily="34" charset="0"/>
              </a:rPr>
              <a:t>Canu</a:t>
            </a:r>
            <a:r>
              <a:rPr lang="fr-FR" dirty="0">
                <a:latin typeface="Avenir Next LT Pro" panose="020B0504020202020204" pitchFamily="34" charset="0"/>
              </a:rPr>
              <a:t>, S. (2008). </a:t>
            </a:r>
            <a:r>
              <a:rPr lang="fr-FR" dirty="0" err="1">
                <a:latin typeface="Avenir Next LT Pro" panose="020B0504020202020204" pitchFamily="34" charset="0"/>
              </a:rPr>
              <a:t>Svm</a:t>
            </a:r>
            <a:r>
              <a:rPr lang="fr-FR" dirty="0">
                <a:latin typeface="Avenir Next LT Pro" panose="020B0504020202020204" pitchFamily="34" charset="0"/>
              </a:rPr>
              <a:t> </a:t>
            </a:r>
            <a:r>
              <a:rPr lang="fr-FR" dirty="0" err="1">
                <a:latin typeface="Avenir Next LT Pro" panose="020B0504020202020204" pitchFamily="34" charset="0"/>
              </a:rPr>
              <a:t>with</a:t>
            </a:r>
            <a:r>
              <a:rPr lang="fr-FR" dirty="0">
                <a:latin typeface="Avenir Next LT Pro" panose="020B0504020202020204" pitchFamily="34" charset="0"/>
              </a:rPr>
              <a:t> a </a:t>
            </a:r>
            <a:r>
              <a:rPr lang="fr-FR" dirty="0" err="1">
                <a:latin typeface="Avenir Next LT Pro" panose="020B0504020202020204" pitchFamily="34" charset="0"/>
              </a:rPr>
              <a:t>reject</a:t>
            </a:r>
            <a:r>
              <a:rPr lang="fr-FR" dirty="0">
                <a:latin typeface="Avenir Next LT Pro" panose="020B0504020202020204" pitchFamily="34" charset="0"/>
              </a:rPr>
              <a:t> option</a:t>
            </a:r>
          </a:p>
        </p:txBody>
      </p:sp>
    </p:spTree>
    <p:extLst>
      <p:ext uri="{BB962C8B-B14F-4D97-AF65-F5344CB8AC3E}">
        <p14:creationId xmlns:p14="http://schemas.microsoft.com/office/powerpoint/2010/main" val="290788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2C33D019-DC30-1A61-FAA7-B03D8A444B1D}"/>
              </a:ext>
            </a:extLst>
          </p:cNvPr>
          <p:cNvSpPr/>
          <p:nvPr/>
        </p:nvSpPr>
        <p:spPr>
          <a:xfrm>
            <a:off x="129913" y="502301"/>
            <a:ext cx="12056900" cy="226052"/>
          </a:xfrm>
          <a:prstGeom prst="rect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ABAFAA-17F5-4D77-BB39-9CC2D1EACBF9}"/>
              </a:ext>
            </a:extLst>
          </p:cNvPr>
          <p:cNvSpPr txBox="1"/>
          <p:nvPr/>
        </p:nvSpPr>
        <p:spPr>
          <a:xfrm>
            <a:off x="-2" y="191922"/>
            <a:ext cx="121868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spc="600" dirty="0">
                <a:latin typeface="Avenir Next LT Pro" panose="020B0504020202020204" pitchFamily="34" charset="0"/>
                <a:ea typeface="Cambria Math" panose="02040503050406030204" pitchFamily="18" charset="0"/>
              </a:rPr>
              <a:t>CONTACTS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BD00A7B-198E-49A2-9BFD-25CF88C4434B}"/>
              </a:ext>
            </a:extLst>
          </p:cNvPr>
          <p:cNvGrpSpPr/>
          <p:nvPr/>
        </p:nvGrpSpPr>
        <p:grpSpPr>
          <a:xfrm rot="10800000">
            <a:off x="10010857" y="5477369"/>
            <a:ext cx="2181143" cy="1641454"/>
            <a:chOff x="0" y="-261940"/>
            <a:chExt cx="2181143" cy="1641454"/>
          </a:xfrm>
        </p:grpSpPr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17E2E4A6-154F-47E9-93CA-61AEBCB760E4}"/>
                </a:ext>
              </a:extLst>
            </p:cNvPr>
            <p:cNvSpPr/>
            <p:nvPr/>
          </p:nvSpPr>
          <p:spPr>
            <a:xfrm rot="16200000">
              <a:off x="-70206" y="874151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8B4061E3-5A3E-4C6C-ABCF-6E27EA35F8BC}"/>
                </a:ext>
              </a:extLst>
            </p:cNvPr>
            <p:cNvSpPr/>
            <p:nvPr/>
          </p:nvSpPr>
          <p:spPr>
            <a:xfrm rot="16200000">
              <a:off x="-70206" y="339246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riangle isocèle 15">
              <a:extLst>
                <a:ext uri="{FF2B5EF4-FFF2-40B4-BE49-F238E27FC236}">
                  <a16:creationId xmlns:a16="http://schemas.microsoft.com/office/drawing/2014/main" id="{39B677A8-5ECE-4876-9827-43811990A427}"/>
                </a:ext>
              </a:extLst>
            </p:cNvPr>
            <p:cNvSpPr/>
            <p:nvPr/>
          </p:nvSpPr>
          <p:spPr>
            <a:xfrm rot="5400000">
              <a:off x="-70206" y="608286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7">
              <a:extLst>
                <a:ext uri="{FF2B5EF4-FFF2-40B4-BE49-F238E27FC236}">
                  <a16:creationId xmlns:a16="http://schemas.microsoft.com/office/drawing/2014/main" id="{1822F76B-9978-4F3E-841B-FA78C600969C}"/>
                </a:ext>
              </a:extLst>
            </p:cNvPr>
            <p:cNvSpPr/>
            <p:nvPr/>
          </p:nvSpPr>
          <p:spPr>
            <a:xfrm rot="5400000">
              <a:off x="-70206" y="75762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isocèle 18">
              <a:extLst>
                <a:ext uri="{FF2B5EF4-FFF2-40B4-BE49-F238E27FC236}">
                  <a16:creationId xmlns:a16="http://schemas.microsoft.com/office/drawing/2014/main" id="{02C1D4BF-BCE6-4EBC-B403-CD516C0DCD79}"/>
                </a:ext>
              </a:extLst>
            </p:cNvPr>
            <p:cNvSpPr/>
            <p:nvPr/>
          </p:nvSpPr>
          <p:spPr>
            <a:xfrm rot="16200000">
              <a:off x="-70206" y="-191734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isocèle 19">
              <a:extLst>
                <a:ext uri="{FF2B5EF4-FFF2-40B4-BE49-F238E27FC236}">
                  <a16:creationId xmlns:a16="http://schemas.microsoft.com/office/drawing/2014/main" id="{4284C537-3482-4F05-B922-E1F1E705C0B3}"/>
                </a:ext>
              </a:extLst>
            </p:cNvPr>
            <p:cNvSpPr/>
            <p:nvPr/>
          </p:nvSpPr>
          <p:spPr>
            <a:xfrm rot="5400000">
              <a:off x="323379" y="87415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id="{6477FC56-377D-428D-B025-7D80FDBED7D8}"/>
                </a:ext>
              </a:extLst>
            </p:cNvPr>
            <p:cNvSpPr/>
            <p:nvPr/>
          </p:nvSpPr>
          <p:spPr>
            <a:xfrm rot="16200000">
              <a:off x="320089" y="605905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Triangle isocèle 21">
              <a:extLst>
                <a:ext uri="{FF2B5EF4-FFF2-40B4-BE49-F238E27FC236}">
                  <a16:creationId xmlns:a16="http://schemas.microsoft.com/office/drawing/2014/main" id="{CD4F8CF9-22F7-43E8-9EC1-EDD04AF1A534}"/>
                </a:ext>
              </a:extLst>
            </p:cNvPr>
            <p:cNvSpPr/>
            <p:nvPr/>
          </p:nvSpPr>
          <p:spPr>
            <a:xfrm rot="5400000">
              <a:off x="325760" y="342124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Triangle isocèle 22">
              <a:extLst>
                <a:ext uri="{FF2B5EF4-FFF2-40B4-BE49-F238E27FC236}">
                  <a16:creationId xmlns:a16="http://schemas.microsoft.com/office/drawing/2014/main" id="{A39E6217-53D7-47F2-9A08-DB85C754CF0C}"/>
                </a:ext>
              </a:extLst>
            </p:cNvPr>
            <p:cNvSpPr/>
            <p:nvPr/>
          </p:nvSpPr>
          <p:spPr>
            <a:xfrm rot="5400000">
              <a:off x="717757" y="609079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Triangle isocèle 23">
              <a:extLst>
                <a:ext uri="{FF2B5EF4-FFF2-40B4-BE49-F238E27FC236}">
                  <a16:creationId xmlns:a16="http://schemas.microsoft.com/office/drawing/2014/main" id="{A65E38A2-D345-4764-9D48-3E30CA38C09C}"/>
                </a:ext>
              </a:extLst>
            </p:cNvPr>
            <p:cNvSpPr/>
            <p:nvPr/>
          </p:nvSpPr>
          <p:spPr>
            <a:xfrm rot="16200000">
              <a:off x="322261" y="80207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Triangle isocèle 24">
              <a:extLst>
                <a:ext uri="{FF2B5EF4-FFF2-40B4-BE49-F238E27FC236}">
                  <a16:creationId xmlns:a16="http://schemas.microsoft.com/office/drawing/2014/main" id="{670B4EC1-1B16-4251-BFB8-1EC8407E143E}"/>
                </a:ext>
              </a:extLst>
            </p:cNvPr>
            <p:cNvSpPr/>
            <p:nvPr/>
          </p:nvSpPr>
          <p:spPr>
            <a:xfrm rot="5400000">
              <a:off x="323283" y="-19042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Triangle isocèle 25">
              <a:extLst>
                <a:ext uri="{FF2B5EF4-FFF2-40B4-BE49-F238E27FC236}">
                  <a16:creationId xmlns:a16="http://schemas.microsoft.com/office/drawing/2014/main" id="{C5720537-17E1-4C87-88A5-B37BC291FCF9}"/>
                </a:ext>
              </a:extLst>
            </p:cNvPr>
            <p:cNvSpPr/>
            <p:nvPr/>
          </p:nvSpPr>
          <p:spPr>
            <a:xfrm rot="8751296">
              <a:off x="857151" y="904148"/>
              <a:ext cx="47834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isocèle 26">
              <a:extLst>
                <a:ext uri="{FF2B5EF4-FFF2-40B4-BE49-F238E27FC236}">
                  <a16:creationId xmlns:a16="http://schemas.microsoft.com/office/drawing/2014/main" id="{5546E228-B800-40DD-A59E-C6EAE9770984}"/>
                </a:ext>
              </a:extLst>
            </p:cNvPr>
            <p:cNvSpPr/>
            <p:nvPr/>
          </p:nvSpPr>
          <p:spPr>
            <a:xfrm rot="16200000">
              <a:off x="1263618" y="1202681"/>
              <a:ext cx="210790" cy="142875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Triangle isocèle 27">
              <a:extLst>
                <a:ext uri="{FF2B5EF4-FFF2-40B4-BE49-F238E27FC236}">
                  <a16:creationId xmlns:a16="http://schemas.microsoft.com/office/drawing/2014/main" id="{C624769C-7BE2-4F4B-BBB4-2B89F9BA0B7B}"/>
                </a:ext>
              </a:extLst>
            </p:cNvPr>
            <p:cNvSpPr/>
            <p:nvPr/>
          </p:nvSpPr>
          <p:spPr>
            <a:xfrm rot="5400000">
              <a:off x="720138" y="7886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Triangle isocèle 28">
              <a:extLst>
                <a:ext uri="{FF2B5EF4-FFF2-40B4-BE49-F238E27FC236}">
                  <a16:creationId xmlns:a16="http://schemas.microsoft.com/office/drawing/2014/main" id="{4AA05C41-4AF0-45F4-A58D-7787603945C4}"/>
                </a:ext>
              </a:extLst>
            </p:cNvPr>
            <p:cNvSpPr/>
            <p:nvPr/>
          </p:nvSpPr>
          <p:spPr>
            <a:xfrm rot="16200000">
              <a:off x="712116" y="346281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8E8A4BC2-B0B7-4B70-A48F-36FFAC2544DE}"/>
                </a:ext>
              </a:extLst>
            </p:cNvPr>
            <p:cNvSpPr/>
            <p:nvPr/>
          </p:nvSpPr>
          <p:spPr>
            <a:xfrm rot="16200000">
              <a:off x="715959" y="-18590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Triangle isocèle 30">
              <a:extLst>
                <a:ext uri="{FF2B5EF4-FFF2-40B4-BE49-F238E27FC236}">
                  <a16:creationId xmlns:a16="http://schemas.microsoft.com/office/drawing/2014/main" id="{FF249910-8A31-4358-BCAA-23FB4F57B0C6}"/>
                </a:ext>
              </a:extLst>
            </p:cNvPr>
            <p:cNvSpPr/>
            <p:nvPr/>
          </p:nvSpPr>
          <p:spPr>
            <a:xfrm rot="16200000">
              <a:off x="1104984" y="610605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Triangle isocèle 31">
              <a:extLst>
                <a:ext uri="{FF2B5EF4-FFF2-40B4-BE49-F238E27FC236}">
                  <a16:creationId xmlns:a16="http://schemas.microsoft.com/office/drawing/2014/main" id="{09FAFB95-7777-4812-8D1B-ADC1BFE8D404}"/>
                </a:ext>
              </a:extLst>
            </p:cNvPr>
            <p:cNvSpPr/>
            <p:nvPr/>
          </p:nvSpPr>
          <p:spPr>
            <a:xfrm rot="5400000">
              <a:off x="1101977" y="340039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Triangle isocèle 32">
              <a:extLst>
                <a:ext uri="{FF2B5EF4-FFF2-40B4-BE49-F238E27FC236}">
                  <a16:creationId xmlns:a16="http://schemas.microsoft.com/office/drawing/2014/main" id="{AADC4514-F33C-467A-804F-ED80A5C1DEAE}"/>
                </a:ext>
              </a:extLst>
            </p:cNvPr>
            <p:cNvSpPr/>
            <p:nvPr/>
          </p:nvSpPr>
          <p:spPr>
            <a:xfrm rot="16200000">
              <a:off x="2004311" y="203384"/>
              <a:ext cx="210790" cy="14287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Triangle isocèle 33">
              <a:extLst>
                <a:ext uri="{FF2B5EF4-FFF2-40B4-BE49-F238E27FC236}">
                  <a16:creationId xmlns:a16="http://schemas.microsoft.com/office/drawing/2014/main" id="{82EFF7DE-1252-41E8-91B5-C8FD43C6A031}"/>
                </a:ext>
              </a:extLst>
            </p:cNvPr>
            <p:cNvSpPr/>
            <p:nvPr/>
          </p:nvSpPr>
          <p:spPr>
            <a:xfrm rot="16200000">
              <a:off x="1105797" y="82573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Triangle isocèle 34">
              <a:extLst>
                <a:ext uri="{FF2B5EF4-FFF2-40B4-BE49-F238E27FC236}">
                  <a16:creationId xmlns:a16="http://schemas.microsoft.com/office/drawing/2014/main" id="{9A2BED1E-2296-41E6-B67A-2761A0D64FAD}"/>
                </a:ext>
              </a:extLst>
            </p:cNvPr>
            <p:cNvSpPr/>
            <p:nvPr/>
          </p:nvSpPr>
          <p:spPr>
            <a:xfrm rot="5400000">
              <a:off x="1502295" y="80227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Triangle isocèle 35">
              <a:extLst>
                <a:ext uri="{FF2B5EF4-FFF2-40B4-BE49-F238E27FC236}">
                  <a16:creationId xmlns:a16="http://schemas.microsoft.com/office/drawing/2014/main" id="{A71AE18F-5634-4AB4-BC78-5DBE1E4A06B2}"/>
                </a:ext>
              </a:extLst>
            </p:cNvPr>
            <p:cNvSpPr/>
            <p:nvPr/>
          </p:nvSpPr>
          <p:spPr>
            <a:xfrm rot="5400000">
              <a:off x="1601535" y="889497"/>
              <a:ext cx="210790" cy="142875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3A011F5-E216-4225-986A-01FE67A5DC73}"/>
              </a:ext>
            </a:extLst>
          </p:cNvPr>
          <p:cNvSpPr/>
          <p:nvPr/>
        </p:nvSpPr>
        <p:spPr>
          <a:xfrm rot="10800000">
            <a:off x="9587523" y="6854005"/>
            <a:ext cx="2613804" cy="32038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F004995-EFAD-934F-F0FF-3D37A7CC5FA3}"/>
              </a:ext>
            </a:extLst>
          </p:cNvPr>
          <p:cNvGrpSpPr/>
          <p:nvPr/>
        </p:nvGrpSpPr>
        <p:grpSpPr>
          <a:xfrm>
            <a:off x="0" y="-288588"/>
            <a:ext cx="2181143" cy="1870643"/>
            <a:chOff x="0" y="-261940"/>
            <a:chExt cx="2181143" cy="1870643"/>
          </a:xfrm>
        </p:grpSpPr>
        <p:sp>
          <p:nvSpPr>
            <p:cNvPr id="42" name="Triangle isocèle 41">
              <a:extLst>
                <a:ext uri="{FF2B5EF4-FFF2-40B4-BE49-F238E27FC236}">
                  <a16:creationId xmlns:a16="http://schemas.microsoft.com/office/drawing/2014/main" id="{A1FF4A99-8A49-4C77-148F-277D0A58909C}"/>
                </a:ext>
              </a:extLst>
            </p:cNvPr>
            <p:cNvSpPr/>
            <p:nvPr/>
          </p:nvSpPr>
          <p:spPr>
            <a:xfrm rot="5400000">
              <a:off x="-70206" y="1140829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Triangle isocèle 42">
              <a:extLst>
                <a:ext uri="{FF2B5EF4-FFF2-40B4-BE49-F238E27FC236}">
                  <a16:creationId xmlns:a16="http://schemas.microsoft.com/office/drawing/2014/main" id="{26582ADB-1B14-B6A0-36A7-9118264168E9}"/>
                </a:ext>
              </a:extLst>
            </p:cNvPr>
            <p:cNvSpPr/>
            <p:nvPr/>
          </p:nvSpPr>
          <p:spPr>
            <a:xfrm rot="16200000">
              <a:off x="-70206" y="874151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Triangle isocèle 43">
              <a:extLst>
                <a:ext uri="{FF2B5EF4-FFF2-40B4-BE49-F238E27FC236}">
                  <a16:creationId xmlns:a16="http://schemas.microsoft.com/office/drawing/2014/main" id="{CEEA4EEE-4617-39AF-BA66-A00402510CAA}"/>
                </a:ext>
              </a:extLst>
            </p:cNvPr>
            <p:cNvSpPr/>
            <p:nvPr/>
          </p:nvSpPr>
          <p:spPr>
            <a:xfrm rot="16200000">
              <a:off x="-70206" y="339246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Triangle isocèle 44">
              <a:extLst>
                <a:ext uri="{FF2B5EF4-FFF2-40B4-BE49-F238E27FC236}">
                  <a16:creationId xmlns:a16="http://schemas.microsoft.com/office/drawing/2014/main" id="{F9C19F14-6832-E00D-3B2E-F3AA539CB1AD}"/>
                </a:ext>
              </a:extLst>
            </p:cNvPr>
            <p:cNvSpPr/>
            <p:nvPr/>
          </p:nvSpPr>
          <p:spPr>
            <a:xfrm rot="5400000">
              <a:off x="-70206" y="608286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isocèle 45">
              <a:extLst>
                <a:ext uri="{FF2B5EF4-FFF2-40B4-BE49-F238E27FC236}">
                  <a16:creationId xmlns:a16="http://schemas.microsoft.com/office/drawing/2014/main" id="{0935180C-C995-4050-B048-7D07283243D0}"/>
                </a:ext>
              </a:extLst>
            </p:cNvPr>
            <p:cNvSpPr/>
            <p:nvPr/>
          </p:nvSpPr>
          <p:spPr>
            <a:xfrm rot="5400000">
              <a:off x="-70206" y="75762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isocèle 46">
              <a:extLst>
                <a:ext uri="{FF2B5EF4-FFF2-40B4-BE49-F238E27FC236}">
                  <a16:creationId xmlns:a16="http://schemas.microsoft.com/office/drawing/2014/main" id="{7BAE7334-389D-698B-3601-B6D6CAAAACF2}"/>
                </a:ext>
              </a:extLst>
            </p:cNvPr>
            <p:cNvSpPr/>
            <p:nvPr/>
          </p:nvSpPr>
          <p:spPr>
            <a:xfrm rot="16200000">
              <a:off x="-70206" y="-191734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Triangle isocèle 47">
              <a:extLst>
                <a:ext uri="{FF2B5EF4-FFF2-40B4-BE49-F238E27FC236}">
                  <a16:creationId xmlns:a16="http://schemas.microsoft.com/office/drawing/2014/main" id="{F6CDD26B-2648-2D9B-0D32-163187527AA9}"/>
                </a:ext>
              </a:extLst>
            </p:cNvPr>
            <p:cNvSpPr/>
            <p:nvPr/>
          </p:nvSpPr>
          <p:spPr>
            <a:xfrm rot="5400000">
              <a:off x="323379" y="87415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Triangle isocèle 48">
              <a:extLst>
                <a:ext uri="{FF2B5EF4-FFF2-40B4-BE49-F238E27FC236}">
                  <a16:creationId xmlns:a16="http://schemas.microsoft.com/office/drawing/2014/main" id="{921C84E3-F83A-1D61-E526-8ECBD0265070}"/>
                </a:ext>
              </a:extLst>
            </p:cNvPr>
            <p:cNvSpPr/>
            <p:nvPr/>
          </p:nvSpPr>
          <p:spPr>
            <a:xfrm rot="16200000">
              <a:off x="320089" y="605905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Triangle isocèle 49">
              <a:extLst>
                <a:ext uri="{FF2B5EF4-FFF2-40B4-BE49-F238E27FC236}">
                  <a16:creationId xmlns:a16="http://schemas.microsoft.com/office/drawing/2014/main" id="{274477B3-F4BD-A830-049F-0A4C89641FA3}"/>
                </a:ext>
              </a:extLst>
            </p:cNvPr>
            <p:cNvSpPr/>
            <p:nvPr/>
          </p:nvSpPr>
          <p:spPr>
            <a:xfrm rot="5400000">
              <a:off x="325760" y="342124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Triangle isocèle 50">
              <a:extLst>
                <a:ext uri="{FF2B5EF4-FFF2-40B4-BE49-F238E27FC236}">
                  <a16:creationId xmlns:a16="http://schemas.microsoft.com/office/drawing/2014/main" id="{7D0125E0-A990-A8F3-ACF8-3C697E0A5613}"/>
                </a:ext>
              </a:extLst>
            </p:cNvPr>
            <p:cNvSpPr/>
            <p:nvPr/>
          </p:nvSpPr>
          <p:spPr>
            <a:xfrm rot="5400000">
              <a:off x="717757" y="609079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Triangle isocèle 51">
              <a:extLst>
                <a:ext uri="{FF2B5EF4-FFF2-40B4-BE49-F238E27FC236}">
                  <a16:creationId xmlns:a16="http://schemas.microsoft.com/office/drawing/2014/main" id="{47B17A01-1370-4AE7-3105-E31582CB4441}"/>
                </a:ext>
              </a:extLst>
            </p:cNvPr>
            <p:cNvSpPr/>
            <p:nvPr/>
          </p:nvSpPr>
          <p:spPr>
            <a:xfrm rot="16200000">
              <a:off x="322261" y="80207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Triangle isocèle 52">
              <a:extLst>
                <a:ext uri="{FF2B5EF4-FFF2-40B4-BE49-F238E27FC236}">
                  <a16:creationId xmlns:a16="http://schemas.microsoft.com/office/drawing/2014/main" id="{552BB9AB-A7CB-74DA-6BB3-9816E07EC006}"/>
                </a:ext>
              </a:extLst>
            </p:cNvPr>
            <p:cNvSpPr/>
            <p:nvPr/>
          </p:nvSpPr>
          <p:spPr>
            <a:xfrm rot="5400000">
              <a:off x="323283" y="-19042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Triangle isocèle 53">
              <a:extLst>
                <a:ext uri="{FF2B5EF4-FFF2-40B4-BE49-F238E27FC236}">
                  <a16:creationId xmlns:a16="http://schemas.microsoft.com/office/drawing/2014/main" id="{41DC374A-2E95-4CB1-795A-6EF4A16CE5F0}"/>
                </a:ext>
              </a:extLst>
            </p:cNvPr>
            <p:cNvSpPr/>
            <p:nvPr/>
          </p:nvSpPr>
          <p:spPr>
            <a:xfrm rot="8751296">
              <a:off x="857151" y="904148"/>
              <a:ext cx="47834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Triangle isocèle 54">
              <a:extLst>
                <a:ext uri="{FF2B5EF4-FFF2-40B4-BE49-F238E27FC236}">
                  <a16:creationId xmlns:a16="http://schemas.microsoft.com/office/drawing/2014/main" id="{56407DD6-1781-FB20-5DBB-B6172BCF1E2A}"/>
                </a:ext>
              </a:extLst>
            </p:cNvPr>
            <p:cNvSpPr/>
            <p:nvPr/>
          </p:nvSpPr>
          <p:spPr>
            <a:xfrm rot="10800000">
              <a:off x="1898916" y="88989"/>
              <a:ext cx="210790" cy="142875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Triangle isocèle 55">
              <a:extLst>
                <a:ext uri="{FF2B5EF4-FFF2-40B4-BE49-F238E27FC236}">
                  <a16:creationId xmlns:a16="http://schemas.microsoft.com/office/drawing/2014/main" id="{D6DF5B8C-2583-6791-C072-4D9542E37CF3}"/>
                </a:ext>
              </a:extLst>
            </p:cNvPr>
            <p:cNvSpPr/>
            <p:nvPr/>
          </p:nvSpPr>
          <p:spPr>
            <a:xfrm rot="5400000">
              <a:off x="720138" y="7886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Triangle isocèle 56">
              <a:extLst>
                <a:ext uri="{FF2B5EF4-FFF2-40B4-BE49-F238E27FC236}">
                  <a16:creationId xmlns:a16="http://schemas.microsoft.com/office/drawing/2014/main" id="{383DF186-E244-E4C3-B459-6A4D890DE1F2}"/>
                </a:ext>
              </a:extLst>
            </p:cNvPr>
            <p:cNvSpPr/>
            <p:nvPr/>
          </p:nvSpPr>
          <p:spPr>
            <a:xfrm rot="16200000">
              <a:off x="712116" y="346281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Triangle isocèle 57">
              <a:extLst>
                <a:ext uri="{FF2B5EF4-FFF2-40B4-BE49-F238E27FC236}">
                  <a16:creationId xmlns:a16="http://schemas.microsoft.com/office/drawing/2014/main" id="{24BA214E-0B21-291B-2D96-C60CCF1DB1A4}"/>
                </a:ext>
              </a:extLst>
            </p:cNvPr>
            <p:cNvSpPr/>
            <p:nvPr/>
          </p:nvSpPr>
          <p:spPr>
            <a:xfrm rot="16200000">
              <a:off x="715959" y="-18590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Triangle isocèle 58">
              <a:extLst>
                <a:ext uri="{FF2B5EF4-FFF2-40B4-BE49-F238E27FC236}">
                  <a16:creationId xmlns:a16="http://schemas.microsoft.com/office/drawing/2014/main" id="{C4E5C1F6-1F52-E4D7-58A9-FE096FC2BECA}"/>
                </a:ext>
              </a:extLst>
            </p:cNvPr>
            <p:cNvSpPr/>
            <p:nvPr/>
          </p:nvSpPr>
          <p:spPr>
            <a:xfrm rot="16200000">
              <a:off x="1104984" y="610605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19E3C896-AD0E-1752-9DAD-83E5736E3337}"/>
                </a:ext>
              </a:extLst>
            </p:cNvPr>
            <p:cNvSpPr/>
            <p:nvPr/>
          </p:nvSpPr>
          <p:spPr>
            <a:xfrm rot="5400000">
              <a:off x="1101977" y="340039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Triangle isocèle 60">
              <a:extLst>
                <a:ext uri="{FF2B5EF4-FFF2-40B4-BE49-F238E27FC236}">
                  <a16:creationId xmlns:a16="http://schemas.microsoft.com/office/drawing/2014/main" id="{BA3A764D-0B4D-1302-3DE6-74E9C4DD723C}"/>
                </a:ext>
              </a:extLst>
            </p:cNvPr>
            <p:cNvSpPr/>
            <p:nvPr/>
          </p:nvSpPr>
          <p:spPr>
            <a:xfrm rot="16200000">
              <a:off x="2004311" y="203384"/>
              <a:ext cx="210790" cy="14287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Triangle isocèle 61">
              <a:extLst>
                <a:ext uri="{FF2B5EF4-FFF2-40B4-BE49-F238E27FC236}">
                  <a16:creationId xmlns:a16="http://schemas.microsoft.com/office/drawing/2014/main" id="{B91B8E2C-E0D9-CB59-3120-C9819A97B025}"/>
                </a:ext>
              </a:extLst>
            </p:cNvPr>
            <p:cNvSpPr/>
            <p:nvPr/>
          </p:nvSpPr>
          <p:spPr>
            <a:xfrm rot="16200000">
              <a:off x="1105797" y="82573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Triangle isocèle 62">
              <a:extLst>
                <a:ext uri="{FF2B5EF4-FFF2-40B4-BE49-F238E27FC236}">
                  <a16:creationId xmlns:a16="http://schemas.microsoft.com/office/drawing/2014/main" id="{D0B8E513-F440-87C8-BD75-0F54ED318541}"/>
                </a:ext>
              </a:extLst>
            </p:cNvPr>
            <p:cNvSpPr/>
            <p:nvPr/>
          </p:nvSpPr>
          <p:spPr>
            <a:xfrm rot="5400000">
              <a:off x="1502295" y="80227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Triangle isocèle 63">
              <a:extLst>
                <a:ext uri="{FF2B5EF4-FFF2-40B4-BE49-F238E27FC236}">
                  <a16:creationId xmlns:a16="http://schemas.microsoft.com/office/drawing/2014/main" id="{EFCE4729-6D81-7740-D72C-9541509D57B0}"/>
                </a:ext>
              </a:extLst>
            </p:cNvPr>
            <p:cNvSpPr/>
            <p:nvPr/>
          </p:nvSpPr>
          <p:spPr>
            <a:xfrm rot="5400000">
              <a:off x="1601535" y="889497"/>
              <a:ext cx="210790" cy="142875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22CCB444-EBD7-997F-2347-A6E3623415C5}"/>
              </a:ext>
            </a:extLst>
          </p:cNvPr>
          <p:cNvGrpSpPr/>
          <p:nvPr/>
        </p:nvGrpSpPr>
        <p:grpSpPr>
          <a:xfrm>
            <a:off x="242553" y="1734543"/>
            <a:ext cx="4191957" cy="1367879"/>
            <a:chOff x="242553" y="1455143"/>
            <a:chExt cx="4191957" cy="13678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BD9A69-532C-20B3-C1FA-02D58A61EC45}"/>
                </a:ext>
              </a:extLst>
            </p:cNvPr>
            <p:cNvSpPr/>
            <p:nvPr/>
          </p:nvSpPr>
          <p:spPr>
            <a:xfrm>
              <a:off x="242553" y="1455143"/>
              <a:ext cx="3933946" cy="47802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7F51A2FF-1919-B5A3-29A9-85072442C2DA}"/>
                </a:ext>
              </a:extLst>
            </p:cNvPr>
            <p:cNvGrpSpPr/>
            <p:nvPr/>
          </p:nvGrpSpPr>
          <p:grpSpPr>
            <a:xfrm>
              <a:off x="250108" y="1555618"/>
              <a:ext cx="4184402" cy="1267404"/>
              <a:chOff x="250108" y="1155568"/>
              <a:chExt cx="4184402" cy="126740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0E194F-A86E-0D5D-26C5-4467DA772260}"/>
                  </a:ext>
                </a:extLst>
              </p:cNvPr>
              <p:cNvSpPr/>
              <p:nvPr/>
            </p:nvSpPr>
            <p:spPr>
              <a:xfrm>
                <a:off x="251127" y="1530800"/>
                <a:ext cx="3933946" cy="892172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C1203232-36F3-4ABC-545F-96B540C51104}"/>
                  </a:ext>
                </a:extLst>
              </p:cNvPr>
              <p:cNvGrpSpPr/>
              <p:nvPr/>
            </p:nvGrpSpPr>
            <p:grpSpPr>
              <a:xfrm>
                <a:off x="250108" y="1155568"/>
                <a:ext cx="4184402" cy="1222195"/>
                <a:chOff x="250108" y="1155568"/>
                <a:chExt cx="4184402" cy="1222195"/>
              </a:xfrm>
            </p:grpSpPr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5F088E81-7616-46B2-ADFD-D2A6B660ACD4}"/>
                    </a:ext>
                  </a:extLst>
                </p:cNvPr>
                <p:cNvSpPr txBox="1"/>
                <p:nvPr/>
              </p:nvSpPr>
              <p:spPr>
                <a:xfrm>
                  <a:off x="250108" y="1155568"/>
                  <a:ext cx="3945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latin typeface="Avenir Next LT Pro" panose="020B0504020202020204" pitchFamily="34" charset="0"/>
                      <a:ea typeface="Cambria Math" panose="02040503050406030204" pitchFamily="18" charset="0"/>
                    </a:rPr>
                    <a:t>LÉA CAMUSAT </a:t>
                  </a:r>
                </a:p>
              </p:txBody>
            </p:sp>
            <p:grpSp>
              <p:nvGrpSpPr>
                <p:cNvPr id="91" name="Groupe 90">
                  <a:extLst>
                    <a:ext uri="{FF2B5EF4-FFF2-40B4-BE49-F238E27FC236}">
                      <a16:creationId xmlns:a16="http://schemas.microsoft.com/office/drawing/2014/main" id="{38A959E3-D25C-A992-C975-39DEC91BA83F}"/>
                    </a:ext>
                  </a:extLst>
                </p:cNvPr>
                <p:cNvGrpSpPr/>
                <p:nvPr/>
              </p:nvGrpSpPr>
              <p:grpSpPr>
                <a:xfrm>
                  <a:off x="321468" y="1618489"/>
                  <a:ext cx="4113042" cy="759274"/>
                  <a:chOff x="397668" y="1618489"/>
                  <a:chExt cx="4113042" cy="759274"/>
                </a:xfrm>
              </p:grpSpPr>
              <p:grpSp>
                <p:nvGrpSpPr>
                  <p:cNvPr id="86" name="Groupe 85">
                    <a:extLst>
                      <a:ext uri="{FF2B5EF4-FFF2-40B4-BE49-F238E27FC236}">
                        <a16:creationId xmlns:a16="http://schemas.microsoft.com/office/drawing/2014/main" id="{9519D0C5-98CA-6D8F-76A1-F931B569B919}"/>
                      </a:ext>
                    </a:extLst>
                  </p:cNvPr>
                  <p:cNvGrpSpPr/>
                  <p:nvPr/>
                </p:nvGrpSpPr>
                <p:grpSpPr>
                  <a:xfrm>
                    <a:off x="397668" y="1618489"/>
                    <a:ext cx="4113042" cy="739001"/>
                    <a:chOff x="891580" y="1890725"/>
                    <a:chExt cx="4113042" cy="739001"/>
                  </a:xfrm>
                </p:grpSpPr>
                <p:grpSp>
                  <p:nvGrpSpPr>
                    <p:cNvPr id="82" name="Groupe 81">
                      <a:extLst>
                        <a:ext uri="{FF2B5EF4-FFF2-40B4-BE49-F238E27FC236}">
                          <a16:creationId xmlns:a16="http://schemas.microsoft.com/office/drawing/2014/main" id="{56939F59-A59C-B943-F3C5-729562D24D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580" y="1890725"/>
                      <a:ext cx="4113042" cy="390143"/>
                      <a:chOff x="891580" y="1890725"/>
                      <a:chExt cx="4113042" cy="390143"/>
                    </a:xfrm>
                  </p:grpSpPr>
                  <p:sp>
                    <p:nvSpPr>
                      <p:cNvPr id="37" name="ZoneTexte 36">
                        <a:extLst>
                          <a:ext uri="{FF2B5EF4-FFF2-40B4-BE49-F238E27FC236}">
                            <a16:creationId xmlns:a16="http://schemas.microsoft.com/office/drawing/2014/main" id="{26D9133D-F88B-4A1F-0217-E8B6903364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6574" y="1890725"/>
                        <a:ext cx="37080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dirty="0">
                            <a:latin typeface="Avenir Next LT Pro" panose="020B0504020202020204" pitchFamily="34" charset="0"/>
                            <a:ea typeface="Cambria Math" panose="02040503050406030204" pitchFamily="18" charset="0"/>
                            <a:hlinkClick r:id="rId2"/>
                          </a:rPr>
                          <a:t>camusat@etud.insa-toulouse.fr</a:t>
                        </a:r>
                        <a:endParaRPr lang="fr-FR" dirty="0">
                          <a:latin typeface="Avenir Next LT Pro" panose="020B0504020202020204" pitchFamily="34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5" name="Graphique 4" descr="Enveloppe avec un remplissage uni">
                        <a:extLst>
                          <a:ext uri="{FF2B5EF4-FFF2-40B4-BE49-F238E27FC236}">
                            <a16:creationId xmlns:a16="http://schemas.microsoft.com/office/drawing/2014/main" id="{AF44606B-AA6C-E4E1-7561-0AFE29D118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1580" y="1917271"/>
                        <a:ext cx="363597" cy="363597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7" name="Graphique 6" descr="Combiné avec un remplissage uni">
                      <a:extLst>
                        <a:ext uri="{FF2B5EF4-FFF2-40B4-BE49-F238E27FC236}">
                          <a16:creationId xmlns:a16="http://schemas.microsoft.com/office/drawing/2014/main" id="{A1247529-702F-DDF0-61C5-43BA0B1312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3867" y="2292669"/>
                      <a:ext cx="337057" cy="33705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4A46131D-FC0B-B4BC-2DBB-6AD06AB5448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662" y="2008431"/>
                    <a:ext cx="207480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fr-FR" dirty="0">
                        <a:latin typeface="Avenir Next LT Pro" panose="020B0504020202020204" pitchFamily="34" charset="0"/>
                        <a:ea typeface="Cambria Math" panose="02040503050406030204" pitchFamily="18" charset="0"/>
                      </a:rPr>
                      <a:t>+337 82 47 18 74</a:t>
                    </a:r>
                    <a:endParaRPr lang="fr-FR" dirty="0"/>
                  </a:p>
                </p:txBody>
              </p:sp>
            </p:grpSp>
          </p:grpSp>
        </p:grpSp>
      </p:grp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88DF077B-3060-7226-9896-C4B2DEF80841}"/>
              </a:ext>
            </a:extLst>
          </p:cNvPr>
          <p:cNvGrpSpPr/>
          <p:nvPr/>
        </p:nvGrpSpPr>
        <p:grpSpPr>
          <a:xfrm>
            <a:off x="4367798" y="1351362"/>
            <a:ext cx="1693727" cy="1936696"/>
            <a:chOff x="4367798" y="1351362"/>
            <a:chExt cx="1693727" cy="193669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176A080-2C79-7843-6F43-439BD03B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798" y="1594331"/>
              <a:ext cx="1693727" cy="1693727"/>
            </a:xfrm>
            <a:prstGeom prst="rect">
              <a:avLst/>
            </a:prstGeom>
          </p:spPr>
        </p:pic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DECD9011-5094-E7ED-F65D-105A3F392A96}"/>
                </a:ext>
              </a:extLst>
            </p:cNvPr>
            <p:cNvSpPr txBox="1"/>
            <p:nvPr/>
          </p:nvSpPr>
          <p:spPr>
            <a:xfrm>
              <a:off x="4434510" y="1351362"/>
              <a:ext cx="15163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161547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LinkedIn</a:t>
              </a:r>
              <a:endParaRPr lang="fr-FR" b="1" dirty="0">
                <a:solidFill>
                  <a:srgbClr val="161547"/>
                </a:solidFill>
              </a:endParaRP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9E32A449-E5AC-3523-BFAD-F83DC030A985}"/>
              </a:ext>
            </a:extLst>
          </p:cNvPr>
          <p:cNvGrpSpPr/>
          <p:nvPr/>
        </p:nvGrpSpPr>
        <p:grpSpPr>
          <a:xfrm>
            <a:off x="6306635" y="1784111"/>
            <a:ext cx="4672546" cy="1339447"/>
            <a:chOff x="6306635" y="1441211"/>
            <a:chExt cx="4672546" cy="1339447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714E20E-9A50-AB20-1802-3FEBC7D169E3}"/>
                </a:ext>
              </a:extLst>
            </p:cNvPr>
            <p:cNvSpPr/>
            <p:nvPr/>
          </p:nvSpPr>
          <p:spPr>
            <a:xfrm>
              <a:off x="6321149" y="1441211"/>
              <a:ext cx="3933946" cy="47802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F7BB097D-D247-3084-0578-2AFABC50E9E0}"/>
                </a:ext>
              </a:extLst>
            </p:cNvPr>
            <p:cNvGrpSpPr/>
            <p:nvPr/>
          </p:nvGrpSpPr>
          <p:grpSpPr>
            <a:xfrm>
              <a:off x="6306635" y="1545622"/>
              <a:ext cx="4672546" cy="1235036"/>
              <a:chOff x="6306635" y="1183672"/>
              <a:chExt cx="4672546" cy="1235036"/>
            </a:xfrm>
          </p:grpSpPr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38C08906-6A86-6D6C-59D6-1DF43B3AB1C5}"/>
                  </a:ext>
                </a:extLst>
              </p:cNvPr>
              <p:cNvSpPr txBox="1"/>
              <p:nvPr/>
            </p:nvSpPr>
            <p:spPr>
              <a:xfrm>
                <a:off x="6306635" y="1183672"/>
                <a:ext cx="3933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venir Next LT Pro" panose="020B0504020202020204" pitchFamily="34" charset="0"/>
                    <a:ea typeface="Cambria Math" panose="02040503050406030204" pitchFamily="18" charset="0"/>
                  </a:rPr>
                  <a:t>EVA ETHEVE </a:t>
                </a:r>
              </a:p>
            </p:txBody>
          </p:sp>
          <p:grpSp>
            <p:nvGrpSpPr>
              <p:cNvPr id="98" name="Groupe 97">
                <a:extLst>
                  <a:ext uri="{FF2B5EF4-FFF2-40B4-BE49-F238E27FC236}">
                    <a16:creationId xmlns:a16="http://schemas.microsoft.com/office/drawing/2014/main" id="{6FA37876-00B6-5542-2FAB-EABB563B654E}"/>
                  </a:ext>
                </a:extLst>
              </p:cNvPr>
              <p:cNvGrpSpPr/>
              <p:nvPr/>
            </p:nvGrpSpPr>
            <p:grpSpPr>
              <a:xfrm>
                <a:off x="6306635" y="1556934"/>
                <a:ext cx="4672546" cy="861774"/>
                <a:chOff x="6420935" y="1556934"/>
                <a:chExt cx="4672546" cy="861774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0B7CEEC-7E13-C215-3057-D38B7C98BADE}"/>
                    </a:ext>
                  </a:extLst>
                </p:cNvPr>
                <p:cNvSpPr/>
                <p:nvPr/>
              </p:nvSpPr>
              <p:spPr>
                <a:xfrm>
                  <a:off x="6420935" y="1556934"/>
                  <a:ext cx="3933946" cy="861774"/>
                </a:xfrm>
                <a:prstGeom prst="rect">
                  <a:avLst/>
                </a:prstGeom>
                <a:noFill/>
                <a:ln w="1905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5DC54D03-B8F3-BB04-13DE-6D8879861FE0}"/>
                    </a:ext>
                  </a:extLst>
                </p:cNvPr>
                <p:cNvSpPr txBox="1"/>
                <p:nvPr/>
              </p:nvSpPr>
              <p:spPr>
                <a:xfrm>
                  <a:off x="6931770" y="1631263"/>
                  <a:ext cx="4161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>
                      <a:latin typeface="Avenir Next LT Pro" panose="020B0504020202020204" pitchFamily="34" charset="0"/>
                      <a:ea typeface="Cambria Math" panose="02040503050406030204" pitchFamily="18" charset="0"/>
                      <a:hlinkClick r:id="rId8"/>
                    </a:rPr>
                    <a:t>etheve@etud.insa-toulouse.fr</a:t>
                  </a:r>
                  <a:endParaRPr lang="fr-FR" dirty="0">
                    <a:latin typeface="Avenir Next LT Pro" panose="020B0504020202020204" pitchFamily="34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5" name="ZoneTexte 94">
                  <a:extLst>
                    <a:ext uri="{FF2B5EF4-FFF2-40B4-BE49-F238E27FC236}">
                      <a16:creationId xmlns:a16="http://schemas.microsoft.com/office/drawing/2014/main" id="{6E227CFE-691A-9B76-DE9A-97E15861A9B3}"/>
                    </a:ext>
                  </a:extLst>
                </p:cNvPr>
                <p:cNvSpPr txBox="1"/>
                <p:nvPr/>
              </p:nvSpPr>
              <p:spPr>
                <a:xfrm>
                  <a:off x="6944003" y="2006237"/>
                  <a:ext cx="22536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dirty="0">
                      <a:latin typeface="Avenir Next LT Pro" panose="020B0504020202020204" pitchFamily="34" charset="0"/>
                      <a:ea typeface="Cambria Math" panose="02040503050406030204" pitchFamily="18" charset="0"/>
                    </a:rPr>
                    <a:t>+336 59 31 53 41</a:t>
                  </a:r>
                </a:p>
              </p:txBody>
            </p:sp>
            <p:pic>
              <p:nvPicPr>
                <p:cNvPr id="96" name="Graphique 95" descr="Enveloppe avec un remplissage uni">
                  <a:extLst>
                    <a:ext uri="{FF2B5EF4-FFF2-40B4-BE49-F238E27FC236}">
                      <a16:creationId xmlns:a16="http://schemas.microsoft.com/office/drawing/2014/main" id="{CE3089CF-BA3C-2987-CBE1-B74666330B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7260" y="1642640"/>
                  <a:ext cx="363597" cy="363597"/>
                </a:xfrm>
                <a:prstGeom prst="rect">
                  <a:avLst/>
                </a:prstGeom>
              </p:spPr>
            </p:pic>
          </p:grpSp>
          <p:pic>
            <p:nvPicPr>
              <p:cNvPr id="97" name="Graphique 96" descr="Combiné avec un remplissage uni">
                <a:extLst>
                  <a:ext uri="{FF2B5EF4-FFF2-40B4-BE49-F238E27FC236}">
                    <a16:creationId xmlns:a16="http://schemas.microsoft.com/office/drawing/2014/main" id="{52D01068-8843-21C0-29F8-99A7DC3AA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445247" y="2018038"/>
                <a:ext cx="337057" cy="337057"/>
              </a:xfrm>
              <a:prstGeom prst="rect">
                <a:avLst/>
              </a:prstGeom>
            </p:spPr>
          </p:pic>
        </p:grp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BCDAFC44-055A-8EC3-122D-73AF83475DD1}"/>
              </a:ext>
            </a:extLst>
          </p:cNvPr>
          <p:cNvGrpSpPr/>
          <p:nvPr/>
        </p:nvGrpSpPr>
        <p:grpSpPr>
          <a:xfrm>
            <a:off x="250108" y="3995673"/>
            <a:ext cx="4297260" cy="1342884"/>
            <a:chOff x="170957" y="3685766"/>
            <a:chExt cx="4297260" cy="134288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05B41BD-106A-0024-0A35-007D7065B2D4}"/>
                </a:ext>
              </a:extLst>
            </p:cNvPr>
            <p:cNvSpPr/>
            <p:nvPr/>
          </p:nvSpPr>
          <p:spPr>
            <a:xfrm>
              <a:off x="180925" y="3685766"/>
              <a:ext cx="3933946" cy="47802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6CA274B0-17E7-ECEB-9AC4-C1881ADB550C}"/>
                </a:ext>
              </a:extLst>
            </p:cNvPr>
            <p:cNvGrpSpPr/>
            <p:nvPr/>
          </p:nvGrpSpPr>
          <p:grpSpPr>
            <a:xfrm>
              <a:off x="170957" y="3799574"/>
              <a:ext cx="4297260" cy="1229076"/>
              <a:chOff x="170957" y="3609074"/>
              <a:chExt cx="4297260" cy="122907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6F876B-21B6-6327-ADC9-0E010256E4A5}"/>
                  </a:ext>
                </a:extLst>
              </p:cNvPr>
              <p:cNvSpPr/>
              <p:nvPr/>
            </p:nvSpPr>
            <p:spPr>
              <a:xfrm>
                <a:off x="170957" y="3976376"/>
                <a:ext cx="3954236" cy="861774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09265C84-DE4B-D94E-E580-A8BBFB52870C}"/>
                  </a:ext>
                </a:extLst>
              </p:cNvPr>
              <p:cNvSpPr txBox="1"/>
              <p:nvPr/>
            </p:nvSpPr>
            <p:spPr>
              <a:xfrm>
                <a:off x="214171" y="3609074"/>
                <a:ext cx="3933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venir Next LT Pro" panose="020B0504020202020204" pitchFamily="34" charset="0"/>
                    <a:ea typeface="Cambria Math" panose="02040503050406030204" pitchFamily="18" charset="0"/>
                  </a:rPr>
                  <a:t>JULIE GONZALEZ</a:t>
                </a:r>
              </a:p>
            </p:txBody>
          </p: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85313582-18B5-FA4D-2325-48304335B753}"/>
                  </a:ext>
                </a:extLst>
              </p:cNvPr>
              <p:cNvSpPr txBox="1"/>
              <p:nvPr/>
            </p:nvSpPr>
            <p:spPr>
              <a:xfrm>
                <a:off x="669144" y="4076225"/>
                <a:ext cx="3799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Avenir Next LT Pro" panose="020B0504020202020204" pitchFamily="34" charset="0"/>
                    <a:ea typeface="Cambria Math" panose="02040503050406030204" pitchFamily="18" charset="0"/>
                    <a:hlinkClick r:id="rId9"/>
                  </a:rPr>
                  <a:t>jgonzale@etud.insa-toulouse.fr</a:t>
                </a:r>
                <a:endParaRPr lang="fr-FR" dirty="0">
                  <a:latin typeface="Avenir Next LT Pro" panose="020B0504020202020204" pitchFamily="34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7FF50664-1466-27F8-4CE3-6E23C15B825A}"/>
                  </a:ext>
                </a:extLst>
              </p:cNvPr>
              <p:cNvSpPr txBox="1"/>
              <p:nvPr/>
            </p:nvSpPr>
            <p:spPr>
              <a:xfrm>
                <a:off x="628683" y="4447961"/>
                <a:ext cx="2751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Avenir Next LT Pro" panose="020B0504020202020204" pitchFamily="34" charset="0"/>
                    <a:ea typeface="Cambria Math" panose="02040503050406030204" pitchFamily="18" charset="0"/>
                  </a:rPr>
                  <a:t>+336 42 50 23 73 </a:t>
                </a:r>
              </a:p>
            </p:txBody>
          </p:sp>
          <p:pic>
            <p:nvPicPr>
              <p:cNvPr id="101" name="Graphique 100" descr="Enveloppe avec un remplissage uni">
                <a:extLst>
                  <a:ext uri="{FF2B5EF4-FFF2-40B4-BE49-F238E27FC236}">
                    <a16:creationId xmlns:a16="http://schemas.microsoft.com/office/drawing/2014/main" id="{F2E07419-7844-7811-3A12-051D7060E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0108" y="4044557"/>
                <a:ext cx="363597" cy="363597"/>
              </a:xfrm>
              <a:prstGeom prst="rect">
                <a:avLst/>
              </a:prstGeom>
            </p:spPr>
          </p:pic>
          <p:pic>
            <p:nvPicPr>
              <p:cNvPr id="102" name="Graphique 101" descr="Combiné avec un remplissage uni">
                <a:extLst>
                  <a:ext uri="{FF2B5EF4-FFF2-40B4-BE49-F238E27FC236}">
                    <a16:creationId xmlns:a16="http://schemas.microsoft.com/office/drawing/2014/main" id="{E672DFFD-085D-5B19-F5A2-835161A90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2395" y="4419955"/>
                <a:ext cx="337057" cy="337057"/>
              </a:xfrm>
              <a:prstGeom prst="rect">
                <a:avLst/>
              </a:prstGeom>
            </p:spPr>
          </p:pic>
        </p:grp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61CD7D5B-06B0-E93B-1BFE-DBCC5C641785}"/>
              </a:ext>
            </a:extLst>
          </p:cNvPr>
          <p:cNvGrpSpPr/>
          <p:nvPr/>
        </p:nvGrpSpPr>
        <p:grpSpPr>
          <a:xfrm>
            <a:off x="6273743" y="3986811"/>
            <a:ext cx="4038656" cy="1343553"/>
            <a:chOff x="6273743" y="3682011"/>
            <a:chExt cx="4038656" cy="1343553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2361BC2-8E92-22FE-8EF1-249E4BB9B0B5}"/>
                </a:ext>
              </a:extLst>
            </p:cNvPr>
            <p:cNvSpPr/>
            <p:nvPr/>
          </p:nvSpPr>
          <p:spPr>
            <a:xfrm>
              <a:off x="6306634" y="3682011"/>
              <a:ext cx="4005765" cy="47802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DF0C19A9-6289-EB94-384F-428ECF4BCB1E}"/>
                </a:ext>
              </a:extLst>
            </p:cNvPr>
            <p:cNvGrpSpPr/>
            <p:nvPr/>
          </p:nvGrpSpPr>
          <p:grpSpPr>
            <a:xfrm>
              <a:off x="6273743" y="3796332"/>
              <a:ext cx="4032976" cy="1229232"/>
              <a:chOff x="6273743" y="3434382"/>
              <a:chExt cx="4032976" cy="1229232"/>
            </a:xfrm>
          </p:grpSpPr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8D6C0BD5-1FFA-D75B-1E47-F469B166306D}"/>
                  </a:ext>
                </a:extLst>
              </p:cNvPr>
              <p:cNvSpPr txBox="1"/>
              <p:nvPr/>
            </p:nvSpPr>
            <p:spPr>
              <a:xfrm>
                <a:off x="6273743" y="3434382"/>
                <a:ext cx="3999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venir Next LT Pro" panose="020B0504020202020204" pitchFamily="34" charset="0"/>
                    <a:ea typeface="Cambria Math" panose="02040503050406030204" pitchFamily="18" charset="0"/>
                  </a:rPr>
                  <a:t>LILA ROIG</a:t>
                </a:r>
              </a:p>
            </p:txBody>
          </p:sp>
          <p:grpSp>
            <p:nvGrpSpPr>
              <p:cNvPr id="4" name="Groupe 3">
                <a:extLst>
                  <a:ext uri="{FF2B5EF4-FFF2-40B4-BE49-F238E27FC236}">
                    <a16:creationId xmlns:a16="http://schemas.microsoft.com/office/drawing/2014/main" id="{77386F8E-8443-1E5B-3033-26296D6BE9E7}"/>
                  </a:ext>
                </a:extLst>
              </p:cNvPr>
              <p:cNvGrpSpPr/>
              <p:nvPr/>
            </p:nvGrpSpPr>
            <p:grpSpPr>
              <a:xfrm>
                <a:off x="6306635" y="3801840"/>
                <a:ext cx="4000084" cy="861774"/>
                <a:chOff x="6306635" y="3801840"/>
                <a:chExt cx="4000084" cy="861774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0909B42-EB6A-277A-C962-3388FE62DD30}"/>
                    </a:ext>
                  </a:extLst>
                </p:cNvPr>
                <p:cNvSpPr/>
                <p:nvPr/>
              </p:nvSpPr>
              <p:spPr>
                <a:xfrm>
                  <a:off x="6306635" y="3801840"/>
                  <a:ext cx="4000084" cy="861774"/>
                </a:xfrm>
                <a:prstGeom prst="rect">
                  <a:avLst/>
                </a:prstGeom>
                <a:noFill/>
                <a:ln w="1905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ZoneTexte 75">
                  <a:extLst>
                    <a:ext uri="{FF2B5EF4-FFF2-40B4-BE49-F238E27FC236}">
                      <a16:creationId xmlns:a16="http://schemas.microsoft.com/office/drawing/2014/main" id="{96DDA1A0-12EE-A943-4943-12E3A2A53012}"/>
                    </a:ext>
                  </a:extLst>
                </p:cNvPr>
                <p:cNvSpPr txBox="1"/>
                <p:nvPr/>
              </p:nvSpPr>
              <p:spPr>
                <a:xfrm>
                  <a:off x="6829703" y="3863395"/>
                  <a:ext cx="3122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>
                      <a:latin typeface="Avenir Next LT Pro" panose="020B0504020202020204" pitchFamily="34" charset="0"/>
                      <a:ea typeface="Cambria Math" panose="02040503050406030204" pitchFamily="18" charset="0"/>
                      <a:hlinkClick r:id="rId10"/>
                    </a:rPr>
                    <a:t>lroig@etud.insa-toulouse.fr</a:t>
                  </a:r>
                  <a:endParaRPr lang="fr-FR" dirty="0">
                    <a:latin typeface="Avenir Next LT Pro" panose="020B0504020202020204" pitchFamily="34" charset="0"/>
                    <a:ea typeface="Cambria Math" panose="02040503050406030204" pitchFamily="18" charset="0"/>
                  </a:endParaRPr>
                </a:p>
              </p:txBody>
            </p:sp>
            <p:pic>
              <p:nvPicPr>
                <p:cNvPr id="103" name="Graphique 102" descr="Enveloppe avec un remplissage uni">
                  <a:extLst>
                    <a:ext uri="{FF2B5EF4-FFF2-40B4-BE49-F238E27FC236}">
                      <a16:creationId xmlns:a16="http://schemas.microsoft.com/office/drawing/2014/main" id="{D187BD79-F345-0435-1D2F-A351494013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2960" y="3876028"/>
                  <a:ext cx="363597" cy="363597"/>
                </a:xfrm>
                <a:prstGeom prst="rect">
                  <a:avLst/>
                </a:prstGeom>
              </p:spPr>
            </p:pic>
            <p:pic>
              <p:nvPicPr>
                <p:cNvPr id="104" name="Graphique 103" descr="Combiné avec un remplissage uni">
                  <a:extLst>
                    <a:ext uri="{FF2B5EF4-FFF2-40B4-BE49-F238E27FC236}">
                      <a16:creationId xmlns:a16="http://schemas.microsoft.com/office/drawing/2014/main" id="{93F61FC1-D7EE-D795-B063-D582CAC34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5247" y="4251426"/>
                  <a:ext cx="337057" cy="337057"/>
                </a:xfrm>
                <a:prstGeom prst="rect">
                  <a:avLst/>
                </a:prstGeom>
              </p:spPr>
            </p:pic>
            <p:sp>
              <p:nvSpPr>
                <p:cNvPr id="106" name="ZoneTexte 105">
                  <a:extLst>
                    <a:ext uri="{FF2B5EF4-FFF2-40B4-BE49-F238E27FC236}">
                      <a16:creationId xmlns:a16="http://schemas.microsoft.com/office/drawing/2014/main" id="{783282D3-B695-F477-18A6-4B4977257860}"/>
                    </a:ext>
                  </a:extLst>
                </p:cNvPr>
                <p:cNvSpPr txBox="1"/>
                <p:nvPr/>
              </p:nvSpPr>
              <p:spPr>
                <a:xfrm>
                  <a:off x="6774127" y="4236482"/>
                  <a:ext cx="22131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dirty="0">
                      <a:latin typeface="Avenir Next LT Pro" panose="020B0504020202020204" pitchFamily="34" charset="0"/>
                      <a:ea typeface="Cambria Math" panose="02040503050406030204" pitchFamily="18" charset="0"/>
                    </a:rPr>
                    <a:t>+337 83 11 77 04</a:t>
                  </a:r>
                </a:p>
              </p:txBody>
            </p:sp>
          </p:grpSp>
        </p:grp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70EFFD59-11F2-B2BA-E94D-FD8FC128E110}"/>
              </a:ext>
            </a:extLst>
          </p:cNvPr>
          <p:cNvGrpSpPr/>
          <p:nvPr/>
        </p:nvGrpSpPr>
        <p:grpSpPr>
          <a:xfrm>
            <a:off x="4345284" y="3566123"/>
            <a:ext cx="1721089" cy="1948366"/>
            <a:chOff x="4345284" y="3566123"/>
            <a:chExt cx="1721089" cy="1948366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E022833-257C-294C-1919-DAD4BCB5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284" y="3820762"/>
              <a:ext cx="1721089" cy="1693727"/>
            </a:xfrm>
            <a:prstGeom prst="rect">
              <a:avLst/>
            </a:prstGeom>
          </p:spPr>
        </p:pic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D030A3DF-8631-5680-8204-36CFD6A77947}"/>
                </a:ext>
              </a:extLst>
            </p:cNvPr>
            <p:cNvSpPr txBox="1"/>
            <p:nvPr/>
          </p:nvSpPr>
          <p:spPr>
            <a:xfrm>
              <a:off x="4434510" y="3566123"/>
              <a:ext cx="15163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161547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LinkedIn</a:t>
              </a:r>
              <a:endParaRPr lang="fr-FR" b="1" dirty="0">
                <a:solidFill>
                  <a:srgbClr val="161547"/>
                </a:solidFill>
              </a:endParaRP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BAE3869C-25A0-DD15-ABC8-EF9ED44F13E6}"/>
              </a:ext>
            </a:extLst>
          </p:cNvPr>
          <p:cNvGrpSpPr/>
          <p:nvPr/>
        </p:nvGrpSpPr>
        <p:grpSpPr>
          <a:xfrm>
            <a:off x="10250887" y="1314855"/>
            <a:ext cx="1693727" cy="1961871"/>
            <a:chOff x="10250887" y="1314855"/>
            <a:chExt cx="1693727" cy="1961871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CB8609F-2E2C-CB90-566A-DD517CA4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887" y="1582999"/>
              <a:ext cx="1693727" cy="1693727"/>
            </a:xfrm>
            <a:prstGeom prst="rect">
              <a:avLst/>
            </a:prstGeom>
          </p:spPr>
        </p:pic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4C7F1EDE-BC22-5538-81A7-080FE1FF3452}"/>
                </a:ext>
              </a:extLst>
            </p:cNvPr>
            <p:cNvSpPr txBox="1"/>
            <p:nvPr/>
          </p:nvSpPr>
          <p:spPr>
            <a:xfrm>
              <a:off x="10306719" y="1314855"/>
              <a:ext cx="15163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161547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LinkedIn</a:t>
              </a:r>
              <a:endParaRPr lang="fr-FR" b="1" dirty="0">
                <a:solidFill>
                  <a:srgbClr val="161547"/>
                </a:solidFill>
              </a:endParaRPr>
            </a:p>
          </p:txBody>
        </p: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97DB29F7-A76E-C946-2FFA-B60B3DE7E96F}"/>
              </a:ext>
            </a:extLst>
          </p:cNvPr>
          <p:cNvGrpSpPr/>
          <p:nvPr/>
        </p:nvGrpSpPr>
        <p:grpSpPr>
          <a:xfrm>
            <a:off x="10386719" y="3613977"/>
            <a:ext cx="1644547" cy="1903879"/>
            <a:chOff x="10386719" y="3613977"/>
            <a:chExt cx="1644547" cy="1903879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E95F88CC-5505-0200-ABC4-C17D8561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719" y="3873309"/>
              <a:ext cx="1644547" cy="1644547"/>
            </a:xfrm>
            <a:prstGeom prst="rect">
              <a:avLst/>
            </a:prstGeom>
          </p:spPr>
        </p:pic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775658A2-ADE3-39FA-F506-F95048C146D1}"/>
                </a:ext>
              </a:extLst>
            </p:cNvPr>
            <p:cNvSpPr txBox="1"/>
            <p:nvPr/>
          </p:nvSpPr>
          <p:spPr>
            <a:xfrm>
              <a:off x="10452671" y="3613977"/>
              <a:ext cx="15163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161547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</a:rPr>
                <a:t>LinkedIn</a:t>
              </a:r>
              <a:endParaRPr lang="fr-FR" b="1" dirty="0">
                <a:solidFill>
                  <a:srgbClr val="161547"/>
                </a:solidFill>
              </a:endParaRPr>
            </a:p>
          </p:txBody>
        </p:sp>
      </p:grpSp>
      <p:sp>
        <p:nvSpPr>
          <p:cNvPr id="110" name="Espace réservé du numéro de diapositive 5">
            <a:extLst>
              <a:ext uri="{FF2B5EF4-FFF2-40B4-BE49-F238E27FC236}">
                <a16:creationId xmlns:a16="http://schemas.microsoft.com/office/drawing/2014/main" id="{6F6BDF25-4422-4E01-B8BD-C00216DA52B0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bg1"/>
                </a:solidFill>
                <a:latin typeface="Avenir Next LT Pro" panose="020B0504020202020204" pitchFamily="34" charset="0"/>
              </a:rPr>
              <a:pPr algn="ctr" rtl="0"/>
              <a:t>19</a:t>
            </a:fld>
            <a:endParaRPr lang="fr-FR" sz="2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15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A2CC6F-4672-49CF-7CD1-E55E1EAF7675}"/>
              </a:ext>
            </a:extLst>
          </p:cNvPr>
          <p:cNvSpPr/>
          <p:nvPr/>
        </p:nvSpPr>
        <p:spPr>
          <a:xfrm>
            <a:off x="663251" y="5459754"/>
            <a:ext cx="10865499" cy="747530"/>
          </a:xfrm>
          <a:prstGeom prst="roundRect">
            <a:avLst/>
          </a:prstGeom>
          <a:solidFill>
            <a:srgbClr val="CC585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E4EE8F4-51B0-4169-9797-2C496E68EDD4}"/>
              </a:ext>
            </a:extLst>
          </p:cNvPr>
          <p:cNvSpPr/>
          <p:nvPr/>
        </p:nvSpPr>
        <p:spPr>
          <a:xfrm>
            <a:off x="411240" y="5418792"/>
            <a:ext cx="11369519" cy="788492"/>
          </a:xfrm>
          <a:prstGeom prst="round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OBJECTIVE</a:t>
            </a:r>
            <a:r>
              <a:rPr lang="fr-FR" sz="2400" dirty="0">
                <a:solidFill>
                  <a:schemeClr val="tx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Apply rejection methods post classification on the probability vectors, considering novelty and ambiguity rejection</a:t>
            </a:r>
            <a:endParaRPr lang="fr-FR" dirty="0">
              <a:solidFill>
                <a:schemeClr val="tx1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5B2B3-261F-4798-8C42-CC3BEC1EAA42}"/>
              </a:ext>
            </a:extLst>
          </p:cNvPr>
          <p:cNvSpPr/>
          <p:nvPr/>
        </p:nvSpPr>
        <p:spPr>
          <a:xfrm>
            <a:off x="1005252" y="3309951"/>
            <a:ext cx="103745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algn="ctr"/>
            <a:r>
              <a:rPr lang="en-US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Necessity of a trade-off between the </a:t>
            </a:r>
            <a:r>
              <a:rPr lang="en-US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risk-coverage</a:t>
            </a:r>
            <a:r>
              <a:rPr lang="en-US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and </a:t>
            </a:r>
            <a:r>
              <a:rPr lang="en-US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accuracy</a:t>
            </a:r>
            <a:r>
              <a:rPr lang="en-US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US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 Reject option </a:t>
            </a:r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[El-</a:t>
            </a:r>
            <a:r>
              <a:rPr lang="fr-FR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Yaniv</a:t>
            </a:r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and Wiener, 2010]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algn="ctr"/>
            <a:r>
              <a:rPr lang="en-US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No</a:t>
            </a:r>
            <a:r>
              <a:rPr lang="en-US" sz="16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efficient post-rejection algorithm has been developed yet for hyperspectral and multispectral images. </a:t>
            </a:r>
            <a:endParaRPr lang="fr-FR" sz="16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67B4CA-C043-44B2-82B8-DCF2905EAC3E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2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0B7757-8CF7-FC84-6D10-CC86DF742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4" t="8695" r="8756"/>
          <a:stretch/>
        </p:blipFill>
        <p:spPr>
          <a:xfrm>
            <a:off x="6611625" y="314824"/>
            <a:ext cx="3472239" cy="21007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D524E-42BB-461D-B16D-176A54CF3DFB}"/>
              </a:ext>
            </a:extLst>
          </p:cNvPr>
          <p:cNvSpPr/>
          <p:nvPr/>
        </p:nvSpPr>
        <p:spPr>
          <a:xfrm>
            <a:off x="3856383" y="6548910"/>
            <a:ext cx="954156" cy="248212"/>
          </a:xfrm>
          <a:prstGeom prst="rect">
            <a:avLst/>
          </a:prstGeom>
          <a:noFill/>
          <a:ln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Set of Sketch Trees stock vector. Illustration of drawing - 189244988">
            <a:extLst>
              <a:ext uri="{FF2B5EF4-FFF2-40B4-BE49-F238E27FC236}">
                <a16:creationId xmlns:a16="http://schemas.microsoft.com/office/drawing/2014/main" id="{3F3F2CDE-D249-C932-D1C8-1B34ABE83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5833" r="2689" b="16250"/>
          <a:stretch/>
        </p:blipFill>
        <p:spPr bwMode="auto">
          <a:xfrm>
            <a:off x="2376942" y="467224"/>
            <a:ext cx="3069908" cy="167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4B9600F-A948-D7E3-CF05-900C26F221A1}"/>
              </a:ext>
            </a:extLst>
          </p:cNvPr>
          <p:cNvSpPr txBox="1"/>
          <p:nvPr/>
        </p:nvSpPr>
        <p:spPr>
          <a:xfrm>
            <a:off x="2265916" y="2183495"/>
            <a:ext cx="318093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Plant species identification</a:t>
            </a:r>
            <a:r>
              <a:rPr lang="en-US" sz="15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Essential for biodiversity analysis</a:t>
            </a:r>
            <a:br>
              <a:rPr lang="en-US" sz="15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</a:br>
            <a:r>
              <a:rPr lang="en-US" sz="15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 O</a:t>
            </a:r>
            <a:r>
              <a:rPr lang="en-US" sz="15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ptical remote sensing </a:t>
            </a:r>
            <a:endParaRPr lang="en-US" sz="1500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FE4EA8-EB48-72C2-5284-17D89EB05916}"/>
              </a:ext>
            </a:extLst>
          </p:cNvPr>
          <p:cNvSpPr txBox="1"/>
          <p:nvPr/>
        </p:nvSpPr>
        <p:spPr>
          <a:xfrm>
            <a:off x="6727064" y="2258969"/>
            <a:ext cx="347223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Classification</a:t>
            </a:r>
            <a:r>
              <a:rPr lang="en-US" sz="15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of plant species from the satellite image based on the spectrum of each plant species</a:t>
            </a: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E9F4FFA4-0FAF-20CB-8857-325CF6193FF4}"/>
              </a:ext>
            </a:extLst>
          </p:cNvPr>
          <p:cNvSpPr/>
          <p:nvPr/>
        </p:nvSpPr>
        <p:spPr>
          <a:xfrm>
            <a:off x="5974725" y="4671023"/>
            <a:ext cx="217800" cy="710135"/>
          </a:xfrm>
          <a:prstGeom prst="downArrow">
            <a:avLst/>
          </a:prstGeom>
          <a:solidFill>
            <a:srgbClr val="CC5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0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08634F08-C35C-4D6F-B679-027DAABE9674}"/>
              </a:ext>
            </a:extLst>
          </p:cNvPr>
          <p:cNvSpPr txBox="1"/>
          <p:nvPr/>
        </p:nvSpPr>
        <p:spPr>
          <a:xfrm>
            <a:off x="8103766" y="956075"/>
            <a:ext cx="56033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4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1A53B94-359E-443E-A624-15ED6B0EAD5B}"/>
              </a:ext>
            </a:extLst>
          </p:cNvPr>
          <p:cNvSpPr txBox="1"/>
          <p:nvPr/>
        </p:nvSpPr>
        <p:spPr>
          <a:xfrm>
            <a:off x="5797818" y="4558827"/>
            <a:ext cx="560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DC389B5-496A-48A9-9FCF-1E6322EDB89F}"/>
              </a:ext>
            </a:extLst>
          </p:cNvPr>
          <p:cNvSpPr txBox="1"/>
          <p:nvPr/>
        </p:nvSpPr>
        <p:spPr>
          <a:xfrm>
            <a:off x="245634" y="4527415"/>
            <a:ext cx="104445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1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47BE36-1DB6-4843-8523-846D03D30C1B}"/>
              </a:ext>
            </a:extLst>
          </p:cNvPr>
          <p:cNvSpPr/>
          <p:nvPr/>
        </p:nvSpPr>
        <p:spPr>
          <a:xfrm>
            <a:off x="0" y="3364656"/>
            <a:ext cx="12192000" cy="77067"/>
          </a:xfrm>
          <a:prstGeom prst="rect">
            <a:avLst/>
          </a:prstGeom>
          <a:solidFill>
            <a:srgbClr val="DBE1E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9A8807-F7E4-43FA-BC53-5FECAB03641A}"/>
              </a:ext>
            </a:extLst>
          </p:cNvPr>
          <p:cNvSpPr/>
          <p:nvPr/>
        </p:nvSpPr>
        <p:spPr>
          <a:xfrm>
            <a:off x="0" y="3645196"/>
            <a:ext cx="12192000" cy="545145"/>
          </a:xfrm>
          <a:prstGeom prst="rect">
            <a:avLst/>
          </a:prstGeom>
          <a:solidFill>
            <a:srgbClr val="DBE1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29BB3A0-9371-4820-BDBB-CF6A864D3C0F}"/>
              </a:ext>
            </a:extLst>
          </p:cNvPr>
          <p:cNvCxnSpPr/>
          <p:nvPr/>
        </p:nvCxnSpPr>
        <p:spPr>
          <a:xfrm>
            <a:off x="0" y="350520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5EB38091-D446-4B8E-A2E7-E0ABEA5CFF1E}"/>
              </a:ext>
            </a:extLst>
          </p:cNvPr>
          <p:cNvGrpSpPr/>
          <p:nvPr/>
        </p:nvGrpSpPr>
        <p:grpSpPr>
          <a:xfrm>
            <a:off x="1128272" y="3181610"/>
            <a:ext cx="598303" cy="1654288"/>
            <a:chOff x="1492471" y="3191540"/>
            <a:chExt cx="598303" cy="1654288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0159A0E-CD99-44D1-98F2-D22CD1FF7AC5}"/>
                </a:ext>
              </a:extLst>
            </p:cNvPr>
            <p:cNvSpPr/>
            <p:nvPr/>
          </p:nvSpPr>
          <p:spPr>
            <a:xfrm>
              <a:off x="1492471" y="3191540"/>
              <a:ext cx="598303" cy="606056"/>
            </a:xfrm>
            <a:prstGeom prst="ellipse">
              <a:avLst/>
            </a:prstGeom>
            <a:noFill/>
            <a:ln w="9525">
              <a:solidFill>
                <a:srgbClr val="CC5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BAD7C80-F322-4FE2-94F7-433967CFFB9F}"/>
                </a:ext>
              </a:extLst>
            </p:cNvPr>
            <p:cNvSpPr/>
            <p:nvPr/>
          </p:nvSpPr>
          <p:spPr>
            <a:xfrm>
              <a:off x="1568670" y="3267740"/>
              <a:ext cx="445903" cy="453656"/>
            </a:xfrm>
            <a:prstGeom prst="ellipse">
              <a:avLst/>
            </a:prstGeom>
            <a:noFill/>
            <a:ln w="9525">
              <a:solidFill>
                <a:srgbClr val="CC5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6A97013-5CBE-4084-85A2-9CAAF2A1D4FA}"/>
                </a:ext>
              </a:extLst>
            </p:cNvPr>
            <p:cNvSpPr/>
            <p:nvPr/>
          </p:nvSpPr>
          <p:spPr>
            <a:xfrm>
              <a:off x="1644869" y="3343940"/>
              <a:ext cx="293503" cy="301256"/>
            </a:xfrm>
            <a:prstGeom prst="ellipse">
              <a:avLst/>
            </a:prstGeom>
            <a:solidFill>
              <a:srgbClr val="CC5856"/>
            </a:solidFill>
            <a:ln w="9525">
              <a:solidFill>
                <a:srgbClr val="CC5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8C0114F-7BD3-4458-A39A-D99C102793C0}"/>
                </a:ext>
              </a:extLst>
            </p:cNvPr>
            <p:cNvCxnSpPr>
              <a:stCxn id="8" idx="4"/>
            </p:cNvCxnSpPr>
            <p:nvPr/>
          </p:nvCxnSpPr>
          <p:spPr>
            <a:xfrm flipH="1">
              <a:off x="1791620" y="3645196"/>
              <a:ext cx="1" cy="1130595"/>
            </a:xfrm>
            <a:prstGeom prst="line">
              <a:avLst/>
            </a:prstGeom>
            <a:ln>
              <a:solidFill>
                <a:srgbClr val="CC5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178E5B4-FF10-4278-9DD2-D18D66E6EF06}"/>
                </a:ext>
              </a:extLst>
            </p:cNvPr>
            <p:cNvSpPr/>
            <p:nvPr/>
          </p:nvSpPr>
          <p:spPr>
            <a:xfrm>
              <a:off x="1750942" y="4766857"/>
              <a:ext cx="81355" cy="78971"/>
            </a:xfrm>
            <a:prstGeom prst="ellipse">
              <a:avLst/>
            </a:prstGeom>
            <a:solidFill>
              <a:srgbClr val="CC5856"/>
            </a:solidFill>
            <a:ln w="9525">
              <a:solidFill>
                <a:srgbClr val="CC5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20C548DD-F2EE-494A-9E95-1A62BF4D5E56}"/>
              </a:ext>
            </a:extLst>
          </p:cNvPr>
          <p:cNvSpPr/>
          <p:nvPr/>
        </p:nvSpPr>
        <p:spPr>
          <a:xfrm rot="10800000">
            <a:off x="3873018" y="3194487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E7054F3-3315-4CC0-9B5F-77F8DC687F32}"/>
              </a:ext>
            </a:extLst>
          </p:cNvPr>
          <p:cNvSpPr/>
          <p:nvPr/>
        </p:nvSpPr>
        <p:spPr>
          <a:xfrm rot="10800000">
            <a:off x="3949219" y="3270687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D483049-187A-4045-BE03-81737888D895}"/>
              </a:ext>
            </a:extLst>
          </p:cNvPr>
          <p:cNvSpPr/>
          <p:nvPr/>
        </p:nvSpPr>
        <p:spPr>
          <a:xfrm rot="10800000">
            <a:off x="4025420" y="3346887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1601452-F69B-4064-8450-930AB56044CE}"/>
              </a:ext>
            </a:extLst>
          </p:cNvPr>
          <p:cNvCxnSpPr>
            <a:stCxn id="16" idx="4"/>
          </p:cNvCxnSpPr>
          <p:nvPr/>
        </p:nvCxnSpPr>
        <p:spPr>
          <a:xfrm rot="10800000" flipH="1">
            <a:off x="4172171" y="2216292"/>
            <a:ext cx="1" cy="1130595"/>
          </a:xfrm>
          <a:prstGeom prst="line">
            <a:avLst/>
          </a:prstGeom>
          <a:ln>
            <a:solidFill>
              <a:srgbClr val="008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2F70AC93-C598-4E35-8E8B-079E4D06EE70}"/>
              </a:ext>
            </a:extLst>
          </p:cNvPr>
          <p:cNvSpPr/>
          <p:nvPr/>
        </p:nvSpPr>
        <p:spPr>
          <a:xfrm rot="10800000">
            <a:off x="4129023" y="2164385"/>
            <a:ext cx="81355" cy="78971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52CC93F-CF5B-4192-B824-23C796355101}"/>
              </a:ext>
            </a:extLst>
          </p:cNvPr>
          <p:cNvSpPr/>
          <p:nvPr/>
        </p:nvSpPr>
        <p:spPr>
          <a:xfrm>
            <a:off x="6606695" y="3191540"/>
            <a:ext cx="598303" cy="6060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9B11D99-F6D4-4673-B204-53691AB16CF9}"/>
              </a:ext>
            </a:extLst>
          </p:cNvPr>
          <p:cNvSpPr/>
          <p:nvPr/>
        </p:nvSpPr>
        <p:spPr>
          <a:xfrm>
            <a:off x="6682894" y="3267740"/>
            <a:ext cx="445903" cy="453656"/>
          </a:xfrm>
          <a:prstGeom prst="ellipse">
            <a:avLst/>
          </a:prstGeom>
          <a:noFill/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69BD522-A640-45BA-B643-F8FD4F7B64A5}"/>
              </a:ext>
            </a:extLst>
          </p:cNvPr>
          <p:cNvSpPr/>
          <p:nvPr/>
        </p:nvSpPr>
        <p:spPr>
          <a:xfrm>
            <a:off x="6759093" y="3343940"/>
            <a:ext cx="293503" cy="301256"/>
          </a:xfrm>
          <a:prstGeom prst="ellipse">
            <a:avLst/>
          </a:prstGeom>
          <a:solidFill>
            <a:srgbClr val="E6C000"/>
          </a:solidFill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A0456FC-1E83-4518-B624-99FB6880A569}"/>
              </a:ext>
            </a:extLst>
          </p:cNvPr>
          <p:cNvCxnSpPr>
            <a:stCxn id="22" idx="4"/>
          </p:cNvCxnSpPr>
          <p:nvPr/>
        </p:nvCxnSpPr>
        <p:spPr>
          <a:xfrm flipH="1">
            <a:off x="6905844" y="3645196"/>
            <a:ext cx="1" cy="1130595"/>
          </a:xfrm>
          <a:prstGeom prst="line">
            <a:avLst/>
          </a:prstGeom>
          <a:ln>
            <a:solidFill>
              <a:srgbClr val="E6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D605BC6C-6520-4695-9A27-14E320C25200}"/>
              </a:ext>
            </a:extLst>
          </p:cNvPr>
          <p:cNvSpPr/>
          <p:nvPr/>
        </p:nvSpPr>
        <p:spPr>
          <a:xfrm>
            <a:off x="6865166" y="4766857"/>
            <a:ext cx="81355" cy="78971"/>
          </a:xfrm>
          <a:prstGeom prst="ellipse">
            <a:avLst/>
          </a:prstGeom>
          <a:solidFill>
            <a:srgbClr val="E6C000"/>
          </a:solidFill>
          <a:ln w="9525">
            <a:solidFill>
              <a:srgbClr val="E6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C131AF4-6A30-48B2-8022-89B3757BA7EF}"/>
              </a:ext>
            </a:extLst>
          </p:cNvPr>
          <p:cNvGrpSpPr/>
          <p:nvPr/>
        </p:nvGrpSpPr>
        <p:grpSpPr>
          <a:xfrm>
            <a:off x="9346015" y="2164386"/>
            <a:ext cx="598303" cy="1654288"/>
            <a:chOff x="7974415" y="2164386"/>
            <a:chExt cx="598303" cy="1654288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E24DC61-BA06-4D02-B958-0BCAFD2499FB}"/>
                </a:ext>
              </a:extLst>
            </p:cNvPr>
            <p:cNvSpPr/>
            <p:nvPr/>
          </p:nvSpPr>
          <p:spPr>
            <a:xfrm rot="10800000">
              <a:off x="7974415" y="3212618"/>
              <a:ext cx="598303" cy="606056"/>
            </a:xfrm>
            <a:prstGeom prst="ellipse">
              <a:avLst/>
            </a:prstGeom>
            <a:noFill/>
            <a:ln w="9525">
              <a:solidFill>
                <a:srgbClr val="0919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79ED4205-D86D-4AEB-ADE5-0221C814164E}"/>
                </a:ext>
              </a:extLst>
            </p:cNvPr>
            <p:cNvSpPr/>
            <p:nvPr/>
          </p:nvSpPr>
          <p:spPr>
            <a:xfrm rot="10800000">
              <a:off x="8050616" y="3288818"/>
              <a:ext cx="445903" cy="453656"/>
            </a:xfrm>
            <a:prstGeom prst="ellipse">
              <a:avLst/>
            </a:prstGeom>
            <a:noFill/>
            <a:ln w="9525">
              <a:solidFill>
                <a:srgbClr val="0919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B9D8B2F-CBA6-4A42-9E8D-24537574DB26}"/>
                </a:ext>
              </a:extLst>
            </p:cNvPr>
            <p:cNvSpPr/>
            <p:nvPr/>
          </p:nvSpPr>
          <p:spPr>
            <a:xfrm rot="10800000">
              <a:off x="8126817" y="3365018"/>
              <a:ext cx="293503" cy="301256"/>
            </a:xfrm>
            <a:prstGeom prst="ellipse">
              <a:avLst/>
            </a:prstGeom>
            <a:solidFill>
              <a:srgbClr val="09194F"/>
            </a:solidFill>
            <a:ln w="9525">
              <a:solidFill>
                <a:srgbClr val="0919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9ECA1124-DB56-4234-AD6E-4DA9522AB5B7}"/>
                </a:ext>
              </a:extLst>
            </p:cNvPr>
            <p:cNvCxnSpPr>
              <a:stCxn id="34" idx="4"/>
            </p:cNvCxnSpPr>
            <p:nvPr/>
          </p:nvCxnSpPr>
          <p:spPr>
            <a:xfrm rot="10800000" flipH="1">
              <a:off x="8273568" y="2234423"/>
              <a:ext cx="1" cy="1130595"/>
            </a:xfrm>
            <a:prstGeom prst="line">
              <a:avLst/>
            </a:prstGeom>
            <a:ln>
              <a:solidFill>
                <a:srgbClr val="0919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C5B80B2A-274D-4C9E-9776-F0D00FC87D8F}"/>
                </a:ext>
              </a:extLst>
            </p:cNvPr>
            <p:cNvSpPr/>
            <p:nvPr/>
          </p:nvSpPr>
          <p:spPr>
            <a:xfrm rot="10800000">
              <a:off x="8232892" y="2164386"/>
              <a:ext cx="81355" cy="78971"/>
            </a:xfrm>
            <a:prstGeom prst="ellipse">
              <a:avLst/>
            </a:prstGeom>
            <a:solidFill>
              <a:srgbClr val="09194F"/>
            </a:solidFill>
            <a:ln w="9525">
              <a:solidFill>
                <a:srgbClr val="0919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4" name="ZoneTexte 53">
            <a:extLst>
              <a:ext uri="{FF2B5EF4-FFF2-40B4-BE49-F238E27FC236}">
                <a16:creationId xmlns:a16="http://schemas.microsoft.com/office/drawing/2014/main" id="{48A45A59-17C0-446F-B50B-5BDCE18475E9}"/>
              </a:ext>
            </a:extLst>
          </p:cNvPr>
          <p:cNvSpPr txBox="1"/>
          <p:nvPr/>
        </p:nvSpPr>
        <p:spPr>
          <a:xfrm>
            <a:off x="745524" y="5002000"/>
            <a:ext cx="16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Description of the data 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B8B39BE-54BD-48E7-9A46-17991B91CE92}"/>
              </a:ext>
            </a:extLst>
          </p:cNvPr>
          <p:cNvGrpSpPr/>
          <p:nvPr/>
        </p:nvGrpSpPr>
        <p:grpSpPr>
          <a:xfrm>
            <a:off x="2755025" y="768660"/>
            <a:ext cx="957500" cy="1607564"/>
            <a:chOff x="3128841" y="801999"/>
            <a:chExt cx="957500" cy="1607564"/>
          </a:xfrm>
        </p:grpSpPr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2830994C-D5F3-4DC4-B7B1-5CF438042B89}"/>
                </a:ext>
              </a:extLst>
            </p:cNvPr>
            <p:cNvSpPr txBox="1"/>
            <p:nvPr/>
          </p:nvSpPr>
          <p:spPr>
            <a:xfrm>
              <a:off x="3182665" y="801999"/>
              <a:ext cx="903676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2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F8E20B9-DA3E-4184-9A70-15A1E4FB3B4D}"/>
                </a:ext>
              </a:extLst>
            </p:cNvPr>
            <p:cNvSpPr txBox="1"/>
            <p:nvPr/>
          </p:nvSpPr>
          <p:spPr>
            <a:xfrm>
              <a:off x="3128841" y="855291"/>
              <a:ext cx="903676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0" dirty="0">
                  <a:solidFill>
                    <a:srgbClr val="00818A"/>
                  </a:solidFill>
                  <a:latin typeface="Century Gothic" panose="020B0502020202020204" pitchFamily="34" charset="0"/>
                  <a:ea typeface="Cambria Math" panose="02040503050406030204" pitchFamily="18" charset="0"/>
                </a:rPr>
                <a:t>2</a:t>
              </a:r>
            </a:p>
            <a:p>
              <a:endParaRPr lang="fr-FR" sz="1500" dirty="0">
                <a:latin typeface="Century Gothic" panose="020B0502020202020204" pitchFamily="34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DCFFC4AF-1147-44C1-9C8A-7B2E86B45EE1}"/>
              </a:ext>
            </a:extLst>
          </p:cNvPr>
          <p:cNvSpPr txBox="1"/>
          <p:nvPr/>
        </p:nvSpPr>
        <p:spPr>
          <a:xfrm>
            <a:off x="204958" y="4564677"/>
            <a:ext cx="104445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rgbClr val="CC5856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1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F94E3C-73B9-4B1D-9BD0-94D06641DD39}"/>
              </a:ext>
            </a:extLst>
          </p:cNvPr>
          <p:cNvSpPr txBox="1"/>
          <p:nvPr/>
        </p:nvSpPr>
        <p:spPr>
          <a:xfrm>
            <a:off x="5757142" y="4609444"/>
            <a:ext cx="560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rgbClr val="E6C000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344008D-1DA1-47E4-84FE-427EDB37C088}"/>
              </a:ext>
            </a:extLst>
          </p:cNvPr>
          <p:cNvSpPr txBox="1"/>
          <p:nvPr/>
        </p:nvSpPr>
        <p:spPr>
          <a:xfrm>
            <a:off x="8033427" y="1001601"/>
            <a:ext cx="56033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rgbClr val="09194F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4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71BF2F1-5F2A-4357-AA23-1CCD8E13ACB2}"/>
              </a:ext>
            </a:extLst>
          </p:cNvPr>
          <p:cNvSpPr txBox="1"/>
          <p:nvPr/>
        </p:nvSpPr>
        <p:spPr>
          <a:xfrm>
            <a:off x="3543745" y="946723"/>
            <a:ext cx="4306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Implementation</a:t>
            </a:r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of </a:t>
            </a:r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methods</a:t>
            </a:r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:</a:t>
            </a:r>
          </a:p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- Training set and </a:t>
            </a:r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context</a:t>
            </a:r>
            <a:endParaRPr lang="fr-FR" sz="20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- Rejection class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761FBB2-4243-4356-AF29-DBC03512B37F}"/>
              </a:ext>
            </a:extLst>
          </p:cNvPr>
          <p:cNvSpPr txBox="1"/>
          <p:nvPr/>
        </p:nvSpPr>
        <p:spPr>
          <a:xfrm>
            <a:off x="6317474" y="5033171"/>
            <a:ext cx="3376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Results</a:t>
            </a:r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: </a:t>
            </a:r>
            <a:r>
              <a:rPr lang="en-US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Performance and comparison of approaches</a:t>
            </a:r>
            <a:endParaRPr lang="fr-FR" sz="20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B4130E4F-E180-4B28-9A2E-995CFC634FE7}"/>
              </a:ext>
            </a:extLst>
          </p:cNvPr>
          <p:cNvSpPr txBox="1"/>
          <p:nvPr/>
        </p:nvSpPr>
        <p:spPr>
          <a:xfrm>
            <a:off x="8240388" y="1260472"/>
            <a:ext cx="310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Conclusion et perspectives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56D0411-95E2-49BF-92F2-F8571DCED0DB}"/>
              </a:ext>
            </a:extLst>
          </p:cNvPr>
          <p:cNvGrpSpPr/>
          <p:nvPr/>
        </p:nvGrpSpPr>
        <p:grpSpPr>
          <a:xfrm rot="10800000">
            <a:off x="10010857" y="5248180"/>
            <a:ext cx="2181143" cy="1870643"/>
            <a:chOff x="0" y="-261940"/>
            <a:chExt cx="2181143" cy="1870643"/>
          </a:xfrm>
        </p:grpSpPr>
        <p:sp>
          <p:nvSpPr>
            <p:cNvPr id="74" name="Triangle isocèle 73">
              <a:extLst>
                <a:ext uri="{FF2B5EF4-FFF2-40B4-BE49-F238E27FC236}">
                  <a16:creationId xmlns:a16="http://schemas.microsoft.com/office/drawing/2014/main" id="{E784F233-E7F5-49D8-AB48-7775289121B3}"/>
                </a:ext>
              </a:extLst>
            </p:cNvPr>
            <p:cNvSpPr/>
            <p:nvPr/>
          </p:nvSpPr>
          <p:spPr>
            <a:xfrm rot="5400000">
              <a:off x="-70206" y="1140829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Triangle isocèle 74">
              <a:extLst>
                <a:ext uri="{FF2B5EF4-FFF2-40B4-BE49-F238E27FC236}">
                  <a16:creationId xmlns:a16="http://schemas.microsoft.com/office/drawing/2014/main" id="{4F3C21C7-B271-43B1-BD50-6F4709CFD4C6}"/>
                </a:ext>
              </a:extLst>
            </p:cNvPr>
            <p:cNvSpPr/>
            <p:nvPr/>
          </p:nvSpPr>
          <p:spPr>
            <a:xfrm rot="16200000">
              <a:off x="-70206" y="874151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Triangle isocèle 75">
              <a:extLst>
                <a:ext uri="{FF2B5EF4-FFF2-40B4-BE49-F238E27FC236}">
                  <a16:creationId xmlns:a16="http://schemas.microsoft.com/office/drawing/2014/main" id="{6703CDA3-BB80-43D4-8507-21BCC4EBC0DA}"/>
                </a:ext>
              </a:extLst>
            </p:cNvPr>
            <p:cNvSpPr/>
            <p:nvPr/>
          </p:nvSpPr>
          <p:spPr>
            <a:xfrm rot="16200000">
              <a:off x="-70206" y="339246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Triangle isocèle 76">
              <a:extLst>
                <a:ext uri="{FF2B5EF4-FFF2-40B4-BE49-F238E27FC236}">
                  <a16:creationId xmlns:a16="http://schemas.microsoft.com/office/drawing/2014/main" id="{E8086A9D-332A-457B-B0EF-99A84E1EC29A}"/>
                </a:ext>
              </a:extLst>
            </p:cNvPr>
            <p:cNvSpPr/>
            <p:nvPr/>
          </p:nvSpPr>
          <p:spPr>
            <a:xfrm rot="5400000">
              <a:off x="-70206" y="608286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Triangle isocèle 77">
              <a:extLst>
                <a:ext uri="{FF2B5EF4-FFF2-40B4-BE49-F238E27FC236}">
                  <a16:creationId xmlns:a16="http://schemas.microsoft.com/office/drawing/2014/main" id="{E31C76BC-38B6-4F67-B589-B0BDE0CF9942}"/>
                </a:ext>
              </a:extLst>
            </p:cNvPr>
            <p:cNvSpPr/>
            <p:nvPr/>
          </p:nvSpPr>
          <p:spPr>
            <a:xfrm rot="5400000">
              <a:off x="-70206" y="75762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Triangle isocèle 78">
              <a:extLst>
                <a:ext uri="{FF2B5EF4-FFF2-40B4-BE49-F238E27FC236}">
                  <a16:creationId xmlns:a16="http://schemas.microsoft.com/office/drawing/2014/main" id="{EC7C1FE1-633F-41C6-BC93-F4C60F02935C}"/>
                </a:ext>
              </a:extLst>
            </p:cNvPr>
            <p:cNvSpPr/>
            <p:nvPr/>
          </p:nvSpPr>
          <p:spPr>
            <a:xfrm rot="16200000">
              <a:off x="-70206" y="-191734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Triangle isocèle 79">
              <a:extLst>
                <a:ext uri="{FF2B5EF4-FFF2-40B4-BE49-F238E27FC236}">
                  <a16:creationId xmlns:a16="http://schemas.microsoft.com/office/drawing/2014/main" id="{238615C6-E4E8-4E68-A379-5D3EE058F7BD}"/>
                </a:ext>
              </a:extLst>
            </p:cNvPr>
            <p:cNvSpPr/>
            <p:nvPr/>
          </p:nvSpPr>
          <p:spPr>
            <a:xfrm rot="5400000">
              <a:off x="323379" y="87415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Triangle isocèle 80">
              <a:extLst>
                <a:ext uri="{FF2B5EF4-FFF2-40B4-BE49-F238E27FC236}">
                  <a16:creationId xmlns:a16="http://schemas.microsoft.com/office/drawing/2014/main" id="{15F0CA17-269C-4D07-BEFD-D63F31148CA0}"/>
                </a:ext>
              </a:extLst>
            </p:cNvPr>
            <p:cNvSpPr/>
            <p:nvPr/>
          </p:nvSpPr>
          <p:spPr>
            <a:xfrm rot="16200000">
              <a:off x="320089" y="605905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Triangle isocèle 81">
              <a:extLst>
                <a:ext uri="{FF2B5EF4-FFF2-40B4-BE49-F238E27FC236}">
                  <a16:creationId xmlns:a16="http://schemas.microsoft.com/office/drawing/2014/main" id="{49F39CAA-435F-467B-A853-A836A5CE8C59}"/>
                </a:ext>
              </a:extLst>
            </p:cNvPr>
            <p:cNvSpPr/>
            <p:nvPr/>
          </p:nvSpPr>
          <p:spPr>
            <a:xfrm rot="5400000">
              <a:off x="325760" y="342124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Triangle isocèle 82">
              <a:extLst>
                <a:ext uri="{FF2B5EF4-FFF2-40B4-BE49-F238E27FC236}">
                  <a16:creationId xmlns:a16="http://schemas.microsoft.com/office/drawing/2014/main" id="{ED09AE99-32A2-4A66-BA3A-C2402C102323}"/>
                </a:ext>
              </a:extLst>
            </p:cNvPr>
            <p:cNvSpPr/>
            <p:nvPr/>
          </p:nvSpPr>
          <p:spPr>
            <a:xfrm rot="5400000">
              <a:off x="717757" y="609079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Triangle isocèle 83">
              <a:extLst>
                <a:ext uri="{FF2B5EF4-FFF2-40B4-BE49-F238E27FC236}">
                  <a16:creationId xmlns:a16="http://schemas.microsoft.com/office/drawing/2014/main" id="{85DC8B44-F22B-4768-A8B1-678E2A3DE85B}"/>
                </a:ext>
              </a:extLst>
            </p:cNvPr>
            <p:cNvSpPr/>
            <p:nvPr/>
          </p:nvSpPr>
          <p:spPr>
            <a:xfrm rot="16200000">
              <a:off x="322261" y="80207"/>
              <a:ext cx="53808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Triangle isocèle 84">
              <a:extLst>
                <a:ext uri="{FF2B5EF4-FFF2-40B4-BE49-F238E27FC236}">
                  <a16:creationId xmlns:a16="http://schemas.microsoft.com/office/drawing/2014/main" id="{FB5EC8DA-66D1-4330-AABF-78C4201E4ACF}"/>
                </a:ext>
              </a:extLst>
            </p:cNvPr>
            <p:cNvSpPr/>
            <p:nvPr/>
          </p:nvSpPr>
          <p:spPr>
            <a:xfrm rot="5400000">
              <a:off x="323283" y="-190421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Triangle isocèle 85">
              <a:extLst>
                <a:ext uri="{FF2B5EF4-FFF2-40B4-BE49-F238E27FC236}">
                  <a16:creationId xmlns:a16="http://schemas.microsoft.com/office/drawing/2014/main" id="{C0A93BE5-F179-49FC-83B0-1EAB7C6B93CE}"/>
                </a:ext>
              </a:extLst>
            </p:cNvPr>
            <p:cNvSpPr/>
            <p:nvPr/>
          </p:nvSpPr>
          <p:spPr>
            <a:xfrm rot="8751296">
              <a:off x="857151" y="904148"/>
              <a:ext cx="478340" cy="397668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Triangle isocèle 86">
              <a:extLst>
                <a:ext uri="{FF2B5EF4-FFF2-40B4-BE49-F238E27FC236}">
                  <a16:creationId xmlns:a16="http://schemas.microsoft.com/office/drawing/2014/main" id="{484ED460-2BCC-400B-AB19-71AF377C3261}"/>
                </a:ext>
              </a:extLst>
            </p:cNvPr>
            <p:cNvSpPr/>
            <p:nvPr/>
          </p:nvSpPr>
          <p:spPr>
            <a:xfrm rot="16200000">
              <a:off x="1263618" y="1202681"/>
              <a:ext cx="210790" cy="142875"/>
            </a:xfrm>
            <a:prstGeom prst="triangle">
              <a:avLst/>
            </a:prstGeom>
            <a:solidFill>
              <a:srgbClr val="CC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Triangle isocèle 87">
              <a:extLst>
                <a:ext uri="{FF2B5EF4-FFF2-40B4-BE49-F238E27FC236}">
                  <a16:creationId xmlns:a16="http://schemas.microsoft.com/office/drawing/2014/main" id="{FAF617FC-1B45-4F95-8BB9-CAB8EBF8FD60}"/>
                </a:ext>
              </a:extLst>
            </p:cNvPr>
            <p:cNvSpPr/>
            <p:nvPr/>
          </p:nvSpPr>
          <p:spPr>
            <a:xfrm rot="5400000">
              <a:off x="720138" y="7886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Triangle isocèle 88">
              <a:extLst>
                <a:ext uri="{FF2B5EF4-FFF2-40B4-BE49-F238E27FC236}">
                  <a16:creationId xmlns:a16="http://schemas.microsoft.com/office/drawing/2014/main" id="{395E8551-048E-4E90-8C74-168932E2494D}"/>
                </a:ext>
              </a:extLst>
            </p:cNvPr>
            <p:cNvSpPr/>
            <p:nvPr/>
          </p:nvSpPr>
          <p:spPr>
            <a:xfrm rot="16200000">
              <a:off x="712116" y="346281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Triangle isocèle 89">
              <a:extLst>
                <a:ext uri="{FF2B5EF4-FFF2-40B4-BE49-F238E27FC236}">
                  <a16:creationId xmlns:a16="http://schemas.microsoft.com/office/drawing/2014/main" id="{1C943C94-5660-4D24-9CFF-EFE60787A3CC}"/>
                </a:ext>
              </a:extLst>
            </p:cNvPr>
            <p:cNvSpPr/>
            <p:nvPr/>
          </p:nvSpPr>
          <p:spPr>
            <a:xfrm rot="16200000">
              <a:off x="715959" y="-185908"/>
              <a:ext cx="538080" cy="397668"/>
            </a:xfrm>
            <a:prstGeom prst="triangle">
              <a:avLst/>
            </a:prstGeom>
            <a:solidFill>
              <a:srgbClr val="091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Triangle isocèle 90">
              <a:extLst>
                <a:ext uri="{FF2B5EF4-FFF2-40B4-BE49-F238E27FC236}">
                  <a16:creationId xmlns:a16="http://schemas.microsoft.com/office/drawing/2014/main" id="{16AB1416-B06D-4196-AA25-F2229486139E}"/>
                </a:ext>
              </a:extLst>
            </p:cNvPr>
            <p:cNvSpPr/>
            <p:nvPr/>
          </p:nvSpPr>
          <p:spPr>
            <a:xfrm rot="16200000">
              <a:off x="1104984" y="610605"/>
              <a:ext cx="538080" cy="39766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Triangle isocèle 91">
              <a:extLst>
                <a:ext uri="{FF2B5EF4-FFF2-40B4-BE49-F238E27FC236}">
                  <a16:creationId xmlns:a16="http://schemas.microsoft.com/office/drawing/2014/main" id="{53387C6C-55D5-40C2-8315-3BA9C425045F}"/>
                </a:ext>
              </a:extLst>
            </p:cNvPr>
            <p:cNvSpPr/>
            <p:nvPr/>
          </p:nvSpPr>
          <p:spPr>
            <a:xfrm rot="5400000">
              <a:off x="1110603" y="340039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Triangle isocèle 92">
              <a:extLst>
                <a:ext uri="{FF2B5EF4-FFF2-40B4-BE49-F238E27FC236}">
                  <a16:creationId xmlns:a16="http://schemas.microsoft.com/office/drawing/2014/main" id="{40C02172-0509-40A5-BF61-C1F5294BEFEF}"/>
                </a:ext>
              </a:extLst>
            </p:cNvPr>
            <p:cNvSpPr/>
            <p:nvPr/>
          </p:nvSpPr>
          <p:spPr>
            <a:xfrm rot="16200000">
              <a:off x="2004311" y="203384"/>
              <a:ext cx="210790" cy="14287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Triangle isocèle 93">
              <a:extLst>
                <a:ext uri="{FF2B5EF4-FFF2-40B4-BE49-F238E27FC236}">
                  <a16:creationId xmlns:a16="http://schemas.microsoft.com/office/drawing/2014/main" id="{F2DF0194-0DF9-495D-A630-4FB214D53F5F}"/>
                </a:ext>
              </a:extLst>
            </p:cNvPr>
            <p:cNvSpPr/>
            <p:nvPr/>
          </p:nvSpPr>
          <p:spPr>
            <a:xfrm rot="16200000">
              <a:off x="1105797" y="82573"/>
              <a:ext cx="538080" cy="397668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Triangle isocèle 94">
              <a:extLst>
                <a:ext uri="{FF2B5EF4-FFF2-40B4-BE49-F238E27FC236}">
                  <a16:creationId xmlns:a16="http://schemas.microsoft.com/office/drawing/2014/main" id="{6A78A5BE-BCF6-458F-8098-C17FB40D1981}"/>
                </a:ext>
              </a:extLst>
            </p:cNvPr>
            <p:cNvSpPr/>
            <p:nvPr/>
          </p:nvSpPr>
          <p:spPr>
            <a:xfrm rot="5400000">
              <a:off x="1502295" y="80227"/>
              <a:ext cx="538080" cy="397668"/>
            </a:xfrm>
            <a:prstGeom prst="triangle">
              <a:avLst/>
            </a:prstGeom>
            <a:solidFill>
              <a:srgbClr val="00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6" name="Triangle isocèle 95">
              <a:extLst>
                <a:ext uri="{FF2B5EF4-FFF2-40B4-BE49-F238E27FC236}">
                  <a16:creationId xmlns:a16="http://schemas.microsoft.com/office/drawing/2014/main" id="{EF02E280-9ECE-4279-97E5-C788A3BF1D97}"/>
                </a:ext>
              </a:extLst>
            </p:cNvPr>
            <p:cNvSpPr/>
            <p:nvPr/>
          </p:nvSpPr>
          <p:spPr>
            <a:xfrm rot="5400000">
              <a:off x="1601535" y="889497"/>
              <a:ext cx="210790" cy="142875"/>
            </a:xfrm>
            <a:prstGeom prst="triangle">
              <a:avLst/>
            </a:prstGeom>
            <a:solidFill>
              <a:srgbClr val="F9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518E4CE5-1FA2-4AA8-A3CE-8B4248C702C5}"/>
              </a:ext>
            </a:extLst>
          </p:cNvPr>
          <p:cNvSpPr/>
          <p:nvPr/>
        </p:nvSpPr>
        <p:spPr>
          <a:xfrm rot="10800000">
            <a:off x="9587523" y="6854005"/>
            <a:ext cx="2613804" cy="32038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Espace réservé du numéro de diapositive 5">
            <a:extLst>
              <a:ext uri="{FF2B5EF4-FFF2-40B4-BE49-F238E27FC236}">
                <a16:creationId xmlns:a16="http://schemas.microsoft.com/office/drawing/2014/main" id="{93291F28-F268-1098-3C2B-73A30126FB0B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bg1"/>
                </a:solidFill>
                <a:latin typeface="Avenir Next LT Pro" panose="020B0504020202020204" pitchFamily="34" charset="0"/>
              </a:rPr>
              <a:pPr algn="ctr" rtl="0"/>
              <a:t>3</a:t>
            </a:fld>
            <a:endParaRPr lang="fr-FR" sz="2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7C4427-6377-4F0F-9088-C58398EFA6D7}"/>
              </a:ext>
            </a:extLst>
          </p:cNvPr>
          <p:cNvSpPr/>
          <p:nvPr/>
        </p:nvSpPr>
        <p:spPr>
          <a:xfrm>
            <a:off x="4948859" y="6557692"/>
            <a:ext cx="1147141" cy="210791"/>
          </a:xfrm>
          <a:prstGeom prst="rect">
            <a:avLst/>
          </a:prstGeom>
          <a:noFill/>
          <a:ln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29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au blanc&#10;&#10;Description générée automatiquement">
            <a:extLst>
              <a:ext uri="{FF2B5EF4-FFF2-40B4-BE49-F238E27FC236}">
                <a16:creationId xmlns:a16="http://schemas.microsoft.com/office/drawing/2014/main" id="{406D5B70-388A-F01A-E759-A34BAC3FA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14" y="474540"/>
            <a:ext cx="3965585" cy="2850264"/>
          </a:xfrm>
          <a:prstGeom prst="rect">
            <a:avLst/>
          </a:prstGeom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3E18BDB-2020-80C0-65E6-5BD4AAF66B85}"/>
              </a:ext>
            </a:extLst>
          </p:cNvPr>
          <p:cNvCxnSpPr>
            <a:cxnSpLocks/>
          </p:cNvCxnSpPr>
          <p:nvPr/>
        </p:nvCxnSpPr>
        <p:spPr>
          <a:xfrm>
            <a:off x="2676525" y="3084610"/>
            <a:ext cx="5519519" cy="0"/>
          </a:xfrm>
          <a:prstGeom prst="straightConnector1">
            <a:avLst/>
          </a:prstGeom>
          <a:ln w="12700">
            <a:solidFill>
              <a:srgbClr val="CC585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Aucune description disponible.">
            <a:extLst>
              <a:ext uri="{FF2B5EF4-FFF2-40B4-BE49-F238E27FC236}">
                <a16:creationId xmlns:a16="http://schemas.microsoft.com/office/drawing/2014/main" id="{CAF791AF-F757-01E5-EC0F-D5402B36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60" b="96289" l="994" r="96473">
                        <a14:foregroundMark x1="20318" y1="10156" x2="20318" y2="10156"/>
                        <a14:foregroundMark x1="18132" y1="3760" x2="18132" y2="3760"/>
                        <a14:foregroundMark x1="8395" y1="14404" x2="8395" y2="14404"/>
                        <a14:foregroundMark x1="6061" y1="36963" x2="6061" y2="36963"/>
                        <a14:foregroundMark x1="1043" y1="41406" x2="1043" y2="41406"/>
                        <a14:foregroundMark x1="96473" y1="82471" x2="96473" y2="82471"/>
                        <a14:foregroundMark x1="83706" y1="92041" x2="83706" y2="92041"/>
                        <a14:foregroundMark x1="81967" y1="96289" x2="81967" y2="96289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7995" y="1056747"/>
            <a:ext cx="3622731" cy="368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FD66358-AEFB-4C3D-8C17-A5312BCBAE14}"/>
              </a:ext>
            </a:extLst>
          </p:cNvPr>
          <p:cNvSpPr txBox="1"/>
          <p:nvPr/>
        </p:nvSpPr>
        <p:spPr>
          <a:xfrm>
            <a:off x="2290680" y="0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CC5856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1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338E79-7ACD-4F89-9403-7D5CF1EA3D2C}"/>
              </a:ext>
            </a:extLst>
          </p:cNvPr>
          <p:cNvSpPr txBox="1"/>
          <p:nvPr/>
        </p:nvSpPr>
        <p:spPr>
          <a:xfrm>
            <a:off x="2570253" y="101164"/>
            <a:ext cx="318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Description of the data 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909D9A-02CF-4979-BF92-C8E39F09A6A0}"/>
              </a:ext>
            </a:extLst>
          </p:cNvPr>
          <p:cNvCxnSpPr>
            <a:cxnSpLocks/>
          </p:cNvCxnSpPr>
          <p:nvPr/>
        </p:nvCxnSpPr>
        <p:spPr>
          <a:xfrm flipV="1">
            <a:off x="2689881" y="469783"/>
            <a:ext cx="2603572" cy="197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949CC91F-C7BF-4A2F-9DBD-8EBD6CE7F97D}"/>
              </a:ext>
            </a:extLst>
          </p:cNvPr>
          <p:cNvSpPr/>
          <p:nvPr/>
        </p:nvSpPr>
        <p:spPr>
          <a:xfrm>
            <a:off x="11388334" y="94283"/>
            <a:ext cx="598303" cy="6060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15F93BE-9F85-4C1E-B9A5-0F708BCCD821}"/>
              </a:ext>
            </a:extLst>
          </p:cNvPr>
          <p:cNvSpPr/>
          <p:nvPr/>
        </p:nvSpPr>
        <p:spPr>
          <a:xfrm>
            <a:off x="11464533" y="170483"/>
            <a:ext cx="445903" cy="453656"/>
          </a:xfrm>
          <a:prstGeom prst="ellipse">
            <a:avLst/>
          </a:prstGeom>
          <a:noFill/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1E6F5A-9C02-4E64-9B6E-CD9B76A46F59}"/>
              </a:ext>
            </a:extLst>
          </p:cNvPr>
          <p:cNvSpPr/>
          <p:nvPr/>
        </p:nvSpPr>
        <p:spPr>
          <a:xfrm>
            <a:off x="11540732" y="246683"/>
            <a:ext cx="293503" cy="301256"/>
          </a:xfrm>
          <a:prstGeom prst="ellipse">
            <a:avLst/>
          </a:prstGeom>
          <a:solidFill>
            <a:srgbClr val="CC5856"/>
          </a:solidFill>
          <a:ln w="9525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F03BDEA-3F4E-2118-C378-70136C856D19}"/>
                  </a:ext>
                </a:extLst>
              </p:cNvPr>
              <p:cNvSpPr txBox="1"/>
              <p:nvPr/>
            </p:nvSpPr>
            <p:spPr>
              <a:xfrm>
                <a:off x="1749317" y="1171037"/>
                <a:ext cx="10444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624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×361</m:t>
                    </m:r>
                  </m:oMath>
                </a14:m>
                <a:r>
                  <a:rPr lang="fr-FR" sz="14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F03BDEA-3F4E-2118-C378-70136C856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17" y="1171037"/>
                <a:ext cx="104445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F5FE0643-FC75-B288-030B-68656D4AFC7A}"/>
              </a:ext>
            </a:extLst>
          </p:cNvPr>
          <p:cNvSpPr txBox="1"/>
          <p:nvPr/>
        </p:nvSpPr>
        <p:spPr>
          <a:xfrm>
            <a:off x="8801873" y="3325396"/>
            <a:ext cx="213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Matrix of </a:t>
            </a:r>
            <a:r>
              <a:rPr lang="fr-FR" sz="1400" b="1" i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probabilities</a:t>
            </a:r>
            <a:endParaRPr lang="fr-FR" sz="1400" b="1" i="1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DA14EEA-5E63-8821-99C9-72724D072309}"/>
              </a:ext>
            </a:extLst>
          </p:cNvPr>
          <p:cNvSpPr txBox="1"/>
          <p:nvPr/>
        </p:nvSpPr>
        <p:spPr>
          <a:xfrm>
            <a:off x="463849" y="5297679"/>
            <a:ext cx="1620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Platanus</a:t>
            </a:r>
            <a:endParaRPr lang="fr-FR" sz="12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algn="ctr"/>
            <a:r>
              <a:rPr lang="fr-FR" sz="12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Salix</a:t>
            </a:r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   </a:t>
            </a:r>
          </a:p>
          <a:p>
            <a:pPr algn="ctr"/>
            <a:r>
              <a:rPr lang="fr-FR" sz="12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Populus</a:t>
            </a:r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   </a:t>
            </a:r>
          </a:p>
          <a:p>
            <a:pPr algn="ctr"/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Quercus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D2D3EB-E8D8-CA1D-D0A5-8B8A4F1F3847}"/>
              </a:ext>
            </a:extLst>
          </p:cNvPr>
          <p:cNvSpPr/>
          <p:nvPr/>
        </p:nvSpPr>
        <p:spPr>
          <a:xfrm>
            <a:off x="3025375" y="992453"/>
            <a:ext cx="763398" cy="1117378"/>
          </a:xfrm>
          <a:prstGeom prst="rect">
            <a:avLst/>
          </a:prstGeom>
          <a:noFill/>
          <a:ln w="19050">
            <a:solidFill>
              <a:srgbClr val="CC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48BA63E-B8F9-B1BF-8CE8-5F02541D461E}"/>
              </a:ext>
            </a:extLst>
          </p:cNvPr>
          <p:cNvSpPr txBox="1"/>
          <p:nvPr/>
        </p:nvSpPr>
        <p:spPr>
          <a:xfrm>
            <a:off x="1819032" y="5297679"/>
            <a:ext cx="18709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Alnus</a:t>
            </a:r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fr-FR" sz="12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Robinia</a:t>
            </a:r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  </a:t>
            </a:r>
          </a:p>
          <a:p>
            <a:pPr algn="ctr"/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Grass </a:t>
            </a:r>
            <a:r>
              <a:rPr lang="fr-FR" sz="12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Shrubs</a:t>
            </a:r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mixtures   </a:t>
            </a:r>
          </a:p>
          <a:p>
            <a:pPr algn="ctr"/>
            <a:r>
              <a:rPr lang="fr-FR" sz="12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Reynoiutria</a:t>
            </a:r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  </a:t>
            </a:r>
          </a:p>
          <a:p>
            <a:pPr algn="ctr"/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Corn </a:t>
            </a:r>
            <a:r>
              <a:rPr lang="fr-FR" sz="12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crops</a:t>
            </a:r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321B32-CDF0-D312-A617-18A1FF039196}"/>
              </a:ext>
            </a:extLst>
          </p:cNvPr>
          <p:cNvSpPr txBox="1"/>
          <p:nvPr/>
        </p:nvSpPr>
        <p:spPr>
          <a:xfrm>
            <a:off x="1196149" y="5024918"/>
            <a:ext cx="1716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10 </a:t>
            </a:r>
            <a:r>
              <a:rPr lang="fr-FR" sz="1400" b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species</a:t>
            </a:r>
            <a:endParaRPr lang="fr-FR" sz="14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13FF3BF-83ED-9D73-22E2-D136696B0D3A}"/>
              </a:ext>
            </a:extLst>
          </p:cNvPr>
          <p:cNvCxnSpPr>
            <a:cxnSpLocks/>
          </p:cNvCxnSpPr>
          <p:nvPr/>
        </p:nvCxnSpPr>
        <p:spPr>
          <a:xfrm flipV="1">
            <a:off x="2702971" y="1171037"/>
            <a:ext cx="310599" cy="153097"/>
          </a:xfrm>
          <a:prstGeom prst="straightConnector1">
            <a:avLst/>
          </a:prstGeom>
          <a:ln>
            <a:solidFill>
              <a:srgbClr val="CC58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802F6B0-B621-B344-8B15-8FFC50F11967}"/>
                  </a:ext>
                </a:extLst>
              </p:cNvPr>
              <p:cNvSpPr txBox="1"/>
              <p:nvPr/>
            </p:nvSpPr>
            <p:spPr>
              <a:xfrm>
                <a:off x="1461606" y="4332856"/>
                <a:ext cx="1551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rgbClr val="CC58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𝟐𝟓𝟏𝟔</m:t>
                    </m:r>
                    <m:r>
                      <a:rPr lang="fr-FR" sz="1800" b="1" i="1" smtClean="0">
                        <a:solidFill>
                          <a:srgbClr val="CC58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×</m:t>
                    </m:r>
                    <m:r>
                      <a:rPr lang="fr-FR" sz="1800" b="1" i="1" smtClean="0">
                        <a:solidFill>
                          <a:srgbClr val="CC58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𝟐𝟒𝟕𝟑</m:t>
                    </m:r>
                  </m:oMath>
                </a14:m>
                <a:r>
                  <a:rPr lang="fr-FR" sz="18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802F6B0-B621-B344-8B15-8FFC50F11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606" y="4332856"/>
                <a:ext cx="15519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79E1819-F275-0CCC-48C9-3F68BDC77439}"/>
              </a:ext>
            </a:extLst>
          </p:cNvPr>
          <p:cNvSpPr/>
          <p:nvPr/>
        </p:nvSpPr>
        <p:spPr>
          <a:xfrm>
            <a:off x="4377858" y="2091710"/>
            <a:ext cx="3519819" cy="1592744"/>
          </a:xfrm>
          <a:prstGeom prst="rect">
            <a:avLst/>
          </a:prstGeom>
          <a:solidFill>
            <a:schemeClr val="bg1"/>
          </a:solidFill>
          <a:ln>
            <a:solidFill>
              <a:srgbClr val="CC5856">
                <a:alpha val="69804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B6D6084-D36F-9249-5474-41B0D8B58754}"/>
                  </a:ext>
                </a:extLst>
              </p:cNvPr>
              <p:cNvSpPr txBox="1"/>
              <p:nvPr/>
            </p:nvSpPr>
            <p:spPr>
              <a:xfrm>
                <a:off x="4358485" y="2091710"/>
                <a:ext cx="3649789" cy="1592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REGULARIZED LOGISTIC REGRESSION </a:t>
                </a:r>
                <a:r>
                  <a:rPr lang="en-US" sz="13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with :</a:t>
                </a:r>
              </a:p>
              <a:p>
                <a:r>
                  <a:rPr lang="en-US" sz="13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</a:t>
                </a:r>
                <a:r>
                  <a:rPr 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fr-FR" sz="1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𝑙</m:t>
                    </m:r>
                    <m:r>
                      <a:rPr lang="fr-FR" sz="1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r>
                  <a:rPr 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regularization (Lasso)</a:t>
                </a:r>
              </a:p>
              <a:p>
                <a:r>
                  <a:rPr 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- </a:t>
                </a:r>
                <a14:m>
                  <m:oMath xmlns:m="http://schemas.openxmlformats.org/officeDocument/2006/math">
                    <m:r>
                      <a:rPr lang="fr-FR" sz="13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𝑙</m:t>
                    </m:r>
                    <m:r>
                      <a:rPr lang="fr-FR" sz="1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2</m:t>
                    </m:r>
                  </m:oMath>
                </a14:m>
                <a:r>
                  <a:rPr 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regularization (Ridge)</a:t>
                </a:r>
                <a:endParaRPr lang="fr-F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3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SUPPORT VECTOR MACHINE </a:t>
                </a:r>
                <a:r>
                  <a:rPr lang="fr-FR" sz="13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:</a:t>
                </a:r>
              </a:p>
              <a:p>
                <a:r>
                  <a:rPr lang="fr-F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- </a:t>
                </a:r>
                <a:r>
                  <a:rPr lang="fr-FR" sz="13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Linear</a:t>
                </a:r>
                <a:endParaRPr lang="fr-F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r>
                  <a:rPr lang="fr-F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- Radial Basis </a:t>
                </a:r>
                <a:r>
                  <a:rPr lang="fr-FR" sz="13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Function</a:t>
                </a:r>
                <a:r>
                  <a:rPr lang="fr-F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</a:p>
              <a:p>
                <a:r>
                  <a:rPr lang="fr-FR" sz="13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RANDOM FOREST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B6D6084-D36F-9249-5474-41B0D8B58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85" y="2091710"/>
                <a:ext cx="3649789" cy="1592744"/>
              </a:xfrm>
              <a:prstGeom prst="rect">
                <a:avLst/>
              </a:prstGeom>
              <a:blipFill>
                <a:blip r:embed="rId7"/>
                <a:stretch>
                  <a:fillRect l="-334" b="-42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405D12A-44B3-A632-049B-E14FB4B571F9}"/>
              </a:ext>
            </a:extLst>
          </p:cNvPr>
          <p:cNvCxnSpPr>
            <a:cxnSpLocks/>
          </p:cNvCxnSpPr>
          <p:nvPr/>
        </p:nvCxnSpPr>
        <p:spPr>
          <a:xfrm>
            <a:off x="8840302" y="467282"/>
            <a:ext cx="690021" cy="831136"/>
          </a:xfrm>
          <a:prstGeom prst="straightConnector1">
            <a:avLst/>
          </a:prstGeom>
          <a:ln>
            <a:solidFill>
              <a:srgbClr val="CC58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2622AC1-71A3-32BE-A229-7680E9E4655A}"/>
                  </a:ext>
                </a:extLst>
              </p:cNvPr>
              <p:cNvSpPr txBox="1"/>
              <p:nvPr/>
            </p:nvSpPr>
            <p:spPr>
              <a:xfrm>
                <a:off x="7393571" y="208283"/>
                <a:ext cx="2816604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ℙ</m:t>
                      </m:r>
                      <m:r>
                        <a:rPr lang="fr-FR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(</m:t>
                      </m:r>
                      <m:r>
                        <a:rPr lang="fr-FR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𝑝𝑖𝑥𝑒𝑙</m:t>
                      </m:r>
                      <m:r>
                        <a:rPr lang="fr-FR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∈</m:t>
                      </m:r>
                      <m:r>
                        <a:rPr lang="fr-FR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𝑐𝑙𝑎𝑠𝑠</m:t>
                      </m:r>
                      <m:r>
                        <a:rPr lang="fr-FR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fr-FR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a:rPr lang="fr-FR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)</m:t>
                      </m:r>
                    </m:oMath>
                  </m:oMathPara>
                </a14:m>
                <a:endParaRPr lang="fr-FR" sz="1300" dirty="0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2622AC1-71A3-32BE-A229-7680E9E46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71" y="208283"/>
                <a:ext cx="2816604" cy="292388"/>
              </a:xfrm>
              <a:prstGeom prst="rect">
                <a:avLst/>
              </a:prstGeom>
              <a:blipFill>
                <a:blip r:embed="rId8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e 72">
            <a:extLst>
              <a:ext uri="{FF2B5EF4-FFF2-40B4-BE49-F238E27FC236}">
                <a16:creationId xmlns:a16="http://schemas.microsoft.com/office/drawing/2014/main" id="{106280A3-5D61-5075-2FA8-542212AA8BBA}"/>
              </a:ext>
            </a:extLst>
          </p:cNvPr>
          <p:cNvGrpSpPr/>
          <p:nvPr/>
        </p:nvGrpSpPr>
        <p:grpSpPr>
          <a:xfrm>
            <a:off x="8986606" y="3992281"/>
            <a:ext cx="1622582" cy="1967022"/>
            <a:chOff x="9412443" y="4223758"/>
            <a:chExt cx="1622582" cy="196702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76C6B7-4448-BAEB-29B2-C12DC308F4C0}"/>
                </a:ext>
              </a:extLst>
            </p:cNvPr>
            <p:cNvSpPr/>
            <p:nvPr/>
          </p:nvSpPr>
          <p:spPr>
            <a:xfrm>
              <a:off x="9414901" y="4223758"/>
              <a:ext cx="1620114" cy="1967022"/>
            </a:xfrm>
            <a:prstGeom prst="rect">
              <a:avLst/>
            </a:prstGeom>
            <a:solidFill>
              <a:srgbClr val="F2F2F2"/>
            </a:solidFill>
            <a:ln w="12700">
              <a:solidFill>
                <a:srgbClr val="696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271618F2-E4AC-54BE-F807-F9DB35032FA1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54" y="4361795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BC6F442B-6A2C-7263-69C3-6470D0DDC730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53" y="4506866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5352DAD8-5943-F6C8-7F32-82A61AC74715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52" y="4642598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C7A09CCA-B00A-CE66-3886-AC0062F35506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51" y="4775948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D4AB4A5C-7E30-7611-45AE-5533B534B3B4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51" y="4914061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91B6A6EA-C62D-5B6D-58E7-8C3EBE793811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50" y="5054554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B36995A3-7417-034E-F15D-8D2B1EF2D9B5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49" y="5192667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850486B5-7898-FB95-B355-E615B64A5EE0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48" y="5326986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93C9ECC7-FB2F-09B2-026A-0A21B5F28BEB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47" y="5457955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E56473D1-A3E3-03B1-A5C1-46D2AFC5BCF8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46" y="5586542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3F783712-6C60-C124-2BB6-00C13096A2B7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45" y="5731798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B4E2EA00-C217-922C-0085-B16E3D3D6941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44" y="5881817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894544A7-6B7F-0F42-B835-838EC7D4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412443" y="6029454"/>
              <a:ext cx="1622571" cy="0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6F7D902B-BC21-A4D6-E0B9-B4DC0D93AA24}"/>
                </a:ext>
              </a:extLst>
            </p:cNvPr>
            <p:cNvCxnSpPr>
              <a:cxnSpLocks/>
            </p:cNvCxnSpPr>
            <p:nvPr/>
          </p:nvCxnSpPr>
          <p:spPr>
            <a:xfrm>
              <a:off x="9565392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BB44FE0B-FA48-90FA-3442-67FF7456EA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4142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978D3BBB-40C1-F2FD-9F34-B6934ACB695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542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B4690DC9-87E3-EBBA-1BB0-D5C405ED39D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4262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A056D55A-5DAB-C2A3-DE76-5D11F143E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173487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98DDA1BB-42EC-1989-B602-82DD6642E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887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D06DB911-3A2F-E739-1682-CADC8A8506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71937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8A6EE4E6-70BD-D361-072F-81ABE2609C33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987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29A2166E-B5F1-57F9-6E25-10ABA4EDE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212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2F3528B8-67BD-B983-01E5-6614DCC36359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087" y="4223758"/>
              <a:ext cx="0" cy="1967022"/>
            </a:xfrm>
            <a:prstGeom prst="line">
              <a:avLst/>
            </a:prstGeom>
            <a:ln>
              <a:solidFill>
                <a:srgbClr val="696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ZoneTexte 71">
            <a:extLst>
              <a:ext uri="{FF2B5EF4-FFF2-40B4-BE49-F238E27FC236}">
                <a16:creationId xmlns:a16="http://schemas.microsoft.com/office/drawing/2014/main" id="{350C04E3-857F-C09D-C852-317325C13268}"/>
              </a:ext>
            </a:extLst>
          </p:cNvPr>
          <p:cNvSpPr txBox="1"/>
          <p:nvPr/>
        </p:nvSpPr>
        <p:spPr>
          <a:xfrm>
            <a:off x="9067800" y="6186467"/>
            <a:ext cx="1620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Matrix of classes</a:t>
            </a:r>
            <a:endParaRPr lang="fr-FR" sz="1400" b="1" i="1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EF5845-31D1-0E86-A090-02E192D1B03A}"/>
              </a:ext>
            </a:extLst>
          </p:cNvPr>
          <p:cNvSpPr/>
          <p:nvPr/>
        </p:nvSpPr>
        <p:spPr>
          <a:xfrm>
            <a:off x="8994776" y="5093819"/>
            <a:ext cx="146048" cy="137898"/>
          </a:xfrm>
          <a:prstGeom prst="rect">
            <a:avLst/>
          </a:prstGeom>
          <a:solidFill>
            <a:srgbClr val="D4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06B7CC9-CB01-589C-95A6-3B4E8EC2D467}"/>
              </a:ext>
            </a:extLst>
          </p:cNvPr>
          <p:cNvCxnSpPr>
            <a:cxnSpLocks/>
          </p:cNvCxnSpPr>
          <p:nvPr/>
        </p:nvCxnSpPr>
        <p:spPr>
          <a:xfrm>
            <a:off x="8671896" y="4891547"/>
            <a:ext cx="332463" cy="237754"/>
          </a:xfrm>
          <a:prstGeom prst="straightConnector1">
            <a:avLst/>
          </a:prstGeom>
          <a:ln>
            <a:solidFill>
              <a:srgbClr val="CC58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47ECFD0D-5ABD-92A2-5556-1CA9C3596698}"/>
              </a:ext>
            </a:extLst>
          </p:cNvPr>
          <p:cNvSpPr txBox="1"/>
          <p:nvPr/>
        </p:nvSpPr>
        <p:spPr>
          <a:xfrm>
            <a:off x="7772342" y="4463348"/>
            <a:ext cx="125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Class number of the pixel </a:t>
            </a:r>
            <a:endParaRPr lang="fr-FR" sz="12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DC36C4AB-7E18-11E5-BF2B-522261DDF1F2}"/>
                  </a:ext>
                </a:extLst>
              </p:cNvPr>
              <p:cNvSpPr txBox="1"/>
              <p:nvPr/>
            </p:nvSpPr>
            <p:spPr>
              <a:xfrm>
                <a:off x="9529921" y="5867980"/>
                <a:ext cx="719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CC58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𝟐𝟒𝟕𝟑</m:t>
                    </m:r>
                  </m:oMath>
                </a14:m>
                <a:r>
                  <a:rPr lang="fr-FR" sz="18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DC36C4AB-7E18-11E5-BF2B-522261DDF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921" y="5867980"/>
                <a:ext cx="7195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BCB6FFD-A574-D792-CCC6-D48AC0F0A2B8}"/>
              </a:ext>
            </a:extLst>
          </p:cNvPr>
          <p:cNvSpPr/>
          <p:nvPr/>
        </p:nvSpPr>
        <p:spPr>
          <a:xfrm>
            <a:off x="10808821" y="3113539"/>
            <a:ext cx="216859" cy="147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86047371-DC19-913B-865B-3CAA7A84A88A}"/>
                  </a:ext>
                </a:extLst>
              </p:cNvPr>
              <p:cNvSpPr txBox="1"/>
              <p:nvPr/>
            </p:nvSpPr>
            <p:spPr>
              <a:xfrm>
                <a:off x="10599127" y="4758461"/>
                <a:ext cx="4811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rgbClr val="CC585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𝟐𝟓𝟏𝟔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86047371-DC19-913B-865B-3CAA7A84A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127" y="4758461"/>
                <a:ext cx="481175" cy="307777"/>
              </a:xfrm>
              <a:prstGeom prst="rect">
                <a:avLst/>
              </a:prstGeom>
              <a:blipFill>
                <a:blip r:embed="rId10"/>
                <a:stretch>
                  <a:fillRect r="-18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>
            <a:extLst>
              <a:ext uri="{FF2B5EF4-FFF2-40B4-BE49-F238E27FC236}">
                <a16:creationId xmlns:a16="http://schemas.microsoft.com/office/drawing/2014/main" id="{062AF5C4-3D64-BB01-27E6-F40005F3CF54}"/>
              </a:ext>
            </a:extLst>
          </p:cNvPr>
          <p:cNvSpPr/>
          <p:nvPr/>
        </p:nvSpPr>
        <p:spPr>
          <a:xfrm>
            <a:off x="11285046" y="1713944"/>
            <a:ext cx="480611" cy="39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ED3CE5D7-0027-B1A8-9A1E-1B502A0C9988}"/>
                  </a:ext>
                </a:extLst>
              </p:cNvPr>
              <p:cNvSpPr txBox="1"/>
              <p:nvPr/>
            </p:nvSpPr>
            <p:spPr>
              <a:xfrm>
                <a:off x="11208281" y="1783933"/>
                <a:ext cx="4811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rgbClr val="CC585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𝟐𝟓𝟏𝟔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ED3CE5D7-0027-B1A8-9A1E-1B502A0C9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281" y="1783933"/>
                <a:ext cx="481175" cy="307777"/>
              </a:xfrm>
              <a:prstGeom prst="rect">
                <a:avLst/>
              </a:prstGeom>
              <a:blipFill>
                <a:blip r:embed="rId10"/>
                <a:stretch>
                  <a:fillRect r="-18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D5C402A6-892D-3278-BC36-EC39CFE5555C}"/>
                  </a:ext>
                </a:extLst>
              </p:cNvPr>
              <p:cNvSpPr txBox="1"/>
              <p:nvPr/>
            </p:nvSpPr>
            <p:spPr>
              <a:xfrm>
                <a:off x="10822712" y="2950972"/>
                <a:ext cx="719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CC58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𝟐𝟒𝟕𝟑</m:t>
                    </m:r>
                  </m:oMath>
                </a14:m>
                <a:r>
                  <a:rPr lang="fr-FR" sz="1800" dirty="0">
                    <a:latin typeface="Avenir Next LT Pro" panose="020B050402020202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D5C402A6-892D-3278-BC36-EC39CFE55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2712" y="2950972"/>
                <a:ext cx="7195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space réservé du numéro de diapositive 5">
            <a:extLst>
              <a:ext uri="{FF2B5EF4-FFF2-40B4-BE49-F238E27FC236}">
                <a16:creationId xmlns:a16="http://schemas.microsoft.com/office/drawing/2014/main" id="{B32FDBF5-CD0C-5840-67E5-454A95830022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4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7542A9-ABC0-47F6-9BEA-D60DB6D220AE}"/>
              </a:ext>
            </a:extLst>
          </p:cNvPr>
          <p:cNvSpPr/>
          <p:nvPr/>
        </p:nvSpPr>
        <p:spPr>
          <a:xfrm>
            <a:off x="4948859" y="6557692"/>
            <a:ext cx="1147141" cy="21079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48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23" grpId="0" animBg="1"/>
      <p:bldP spid="25" grpId="0"/>
      <p:bldP spid="27" grpId="0"/>
      <p:bldP spid="35" grpId="0" animBg="1"/>
      <p:bldP spid="16" grpId="0"/>
      <p:bldP spid="40" grpId="0"/>
      <p:bldP spid="72" grpId="0"/>
      <p:bldP spid="74" grpId="0" animBg="1"/>
      <p:bldP spid="80" grpId="0"/>
      <p:bldP spid="82" grpId="0"/>
      <p:bldP spid="81" grpId="0"/>
      <p:bldP spid="83" grpId="0"/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ZoneTexte 30">
            <a:extLst>
              <a:ext uri="{FF2B5EF4-FFF2-40B4-BE49-F238E27FC236}">
                <a16:creationId xmlns:a16="http://schemas.microsoft.com/office/drawing/2014/main" id="{93FEA52D-0EEE-4DBC-82AD-3DD640EAB312}"/>
              </a:ext>
            </a:extLst>
          </p:cNvPr>
          <p:cNvSpPr txBox="1"/>
          <p:nvPr/>
        </p:nvSpPr>
        <p:spPr>
          <a:xfrm>
            <a:off x="1035367" y="3619065"/>
            <a:ext cx="46442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" panose="020B0504020202020204" pitchFamily="34" charset="0"/>
              </a:rPr>
              <a:t>2 </a:t>
            </a:r>
            <a:r>
              <a:rPr lang="fr-FR" b="1" dirty="0" err="1">
                <a:latin typeface="Avenir Next LT Pro" panose="020B0504020202020204" pitchFamily="34" charset="0"/>
              </a:rPr>
              <a:t>rules</a:t>
            </a:r>
            <a:r>
              <a:rPr lang="fr-FR" b="1" dirty="0">
                <a:latin typeface="Avenir Next LT Pro" panose="020B0504020202020204" pitchFamily="34" charset="0"/>
              </a:rPr>
              <a:t> to </a:t>
            </a:r>
            <a:r>
              <a:rPr lang="fr-FR" b="1" dirty="0" err="1">
                <a:latin typeface="Avenir Next LT Pro" panose="020B0504020202020204" pitchFamily="34" charset="0"/>
              </a:rPr>
              <a:t>build</a:t>
            </a:r>
            <a:r>
              <a:rPr lang="fr-FR" b="1" dirty="0">
                <a:latin typeface="Avenir Next LT Pro" panose="020B0504020202020204" pitchFamily="34" charset="0"/>
              </a:rPr>
              <a:t> the training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0"/>
              </a:rPr>
              <a:t>Probability</a:t>
            </a:r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0"/>
              </a:rPr>
              <a:t> &gt; 0.5 </a:t>
            </a:r>
          </a:p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0"/>
              </a:rPr>
              <a:t>	</a:t>
            </a:r>
            <a:r>
              <a:rPr lang="fr-FR" sz="1600" dirty="0">
                <a:latin typeface="Avenir Next LT Pro" panose="020B0504020202020204" pitchFamily="34" charset="0"/>
              </a:rPr>
              <a:t>+ </a:t>
            </a:r>
            <a:r>
              <a:rPr lang="fr-FR" sz="1600" b="1" dirty="0" err="1">
                <a:solidFill>
                  <a:srgbClr val="0070C0"/>
                </a:solidFill>
                <a:latin typeface="Avenir Next LT Pro" panose="020B0504020202020204" pitchFamily="34" charset="0"/>
              </a:rPr>
              <a:t>difference</a:t>
            </a:r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dirty="0" err="1">
                <a:latin typeface="Avenir Next LT Pro" panose="020B0504020202020204" pitchFamily="34" charset="0"/>
              </a:rPr>
              <a:t>between</a:t>
            </a:r>
            <a:r>
              <a:rPr lang="fr-FR" sz="1600" dirty="0">
                <a:latin typeface="Avenir Next LT Pro" panose="020B0504020202020204" pitchFamily="34" charset="0"/>
              </a:rPr>
              <a:t> the </a:t>
            </a:r>
            <a:r>
              <a:rPr lang="fr-FR" sz="1600" dirty="0" err="1">
                <a:latin typeface="Avenir Next LT Pro" panose="020B0504020202020204" pitchFamily="34" charset="0"/>
              </a:rPr>
              <a:t>two</a:t>
            </a:r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dirty="0" err="1">
                <a:latin typeface="Avenir Next LT Pro" panose="020B0504020202020204" pitchFamily="34" charset="0"/>
              </a:rPr>
              <a:t>highest</a:t>
            </a:r>
            <a:r>
              <a:rPr lang="fr-FR" sz="1600" dirty="0">
                <a:latin typeface="Avenir Next LT Pro" panose="020B0504020202020204" pitchFamily="34" charset="0"/>
              </a:rPr>
              <a:t> 	    </a:t>
            </a:r>
            <a:r>
              <a:rPr lang="fr-FR" sz="1600" dirty="0" err="1">
                <a:latin typeface="Avenir Next LT Pro" panose="020B0504020202020204" pitchFamily="34" charset="0"/>
              </a:rPr>
              <a:t>probabilities</a:t>
            </a:r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b="1" dirty="0">
                <a:latin typeface="Avenir Next LT Pro" panose="020B0504020202020204" pitchFamily="34" charset="0"/>
              </a:rPr>
              <a:t>&gt;</a:t>
            </a:r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i="1" dirty="0" err="1">
                <a:latin typeface="Avenir Next LT Pro" panose="020B0504020202020204" pitchFamily="34" charset="0"/>
              </a:rPr>
              <a:t>threshold</a:t>
            </a:r>
            <a:endParaRPr lang="fr-FR" sz="1600" i="1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venir Next LT Pro" panose="020B0504020202020204" pitchFamily="34" charset="0"/>
              </a:rPr>
              <a:t>Same</a:t>
            </a:r>
            <a:r>
              <a:rPr lang="fr-FR" sz="1600" dirty="0">
                <a:latin typeface="Avenir Next LT Pro" panose="020B0504020202020204" pitchFamily="34" charset="0"/>
              </a:rPr>
              <a:t> class </a:t>
            </a:r>
            <a:r>
              <a:rPr lang="fr-FR" sz="1600" dirty="0" err="1">
                <a:latin typeface="Avenir Next LT Pro" panose="020B0504020202020204" pitchFamily="34" charset="0"/>
              </a:rPr>
              <a:t>given</a:t>
            </a:r>
            <a:r>
              <a:rPr lang="fr-FR" sz="1600" dirty="0">
                <a:latin typeface="Avenir Next LT Pro" panose="020B0504020202020204" pitchFamily="34" charset="0"/>
              </a:rPr>
              <a:t> by </a:t>
            </a:r>
            <a:r>
              <a:rPr lang="fr-FR" sz="1600" dirty="0" err="1">
                <a:latin typeface="Avenir Next LT Pro" panose="020B0504020202020204" pitchFamily="34" charset="0"/>
              </a:rPr>
              <a:t>several</a:t>
            </a:r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dirty="0" err="1">
                <a:latin typeface="Avenir Next LT Pro" panose="020B0504020202020204" pitchFamily="34" charset="0"/>
              </a:rPr>
              <a:t>algoritms</a:t>
            </a:r>
            <a:endParaRPr lang="fr-FR" sz="1600" dirty="0">
              <a:latin typeface="Avenir Next LT Pro" panose="020B0504020202020204" pitchFamily="34" charset="0"/>
            </a:endParaRPr>
          </a:p>
          <a:p>
            <a:endParaRPr lang="fr-FR" sz="1600" dirty="0">
              <a:latin typeface="Avenir Next LT Pro" panose="020B05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D66358-AEFB-4C3D-8C17-A5312BCBAE14}"/>
              </a:ext>
            </a:extLst>
          </p:cNvPr>
          <p:cNvSpPr txBox="1"/>
          <p:nvPr/>
        </p:nvSpPr>
        <p:spPr>
          <a:xfrm>
            <a:off x="2261491" y="10573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2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338E79-7ACD-4F89-9403-7D5CF1EA3D2C}"/>
              </a:ext>
            </a:extLst>
          </p:cNvPr>
          <p:cNvSpPr txBox="1"/>
          <p:nvPr/>
        </p:nvSpPr>
        <p:spPr>
          <a:xfrm>
            <a:off x="2555810" y="118371"/>
            <a:ext cx="1338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Methods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909D9A-02CF-4979-BF92-C8E39F09A6A0}"/>
              </a:ext>
            </a:extLst>
          </p:cNvPr>
          <p:cNvCxnSpPr>
            <a:cxnSpLocks/>
          </p:cNvCxnSpPr>
          <p:nvPr/>
        </p:nvCxnSpPr>
        <p:spPr>
          <a:xfrm>
            <a:off x="2710605" y="518481"/>
            <a:ext cx="94468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>
            <a:extLst>
              <a:ext uri="{FF2B5EF4-FFF2-40B4-BE49-F238E27FC236}">
                <a16:creationId xmlns:a16="http://schemas.microsoft.com/office/drawing/2014/main" id="{604CAA5A-B83F-45D7-A0C1-E259BC6A8CE4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AE762651-8A7A-4A58-AC6A-0001612CF112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E9A9D22-9FAB-462A-B5CF-678F30C591DF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ED6000-35D7-4083-99E7-98EF15A166BE}"/>
              </a:ext>
            </a:extLst>
          </p:cNvPr>
          <p:cNvSpPr txBox="1"/>
          <p:nvPr/>
        </p:nvSpPr>
        <p:spPr>
          <a:xfrm>
            <a:off x="1385026" y="1582332"/>
            <a:ext cx="3974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1. Before</a:t>
            </a:r>
            <a:r>
              <a:rPr lang="en-US" sz="2000" dirty="0">
                <a:solidFill>
                  <a:srgbClr val="00818A"/>
                </a:solidFill>
                <a:latin typeface="Avenir Next LT Pro" panose="020B0504020202020204" pitchFamily="34" charset="0"/>
              </a:rPr>
              <a:t> classification: </a:t>
            </a:r>
          </a:p>
          <a:p>
            <a:pPr algn="ctr"/>
            <a:r>
              <a:rPr lang="en-US" sz="2000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Training set and test set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C43839D-A972-4E23-BE98-78C524F40453}"/>
              </a:ext>
            </a:extLst>
          </p:cNvPr>
          <p:cNvSpPr txBox="1"/>
          <p:nvPr/>
        </p:nvSpPr>
        <p:spPr>
          <a:xfrm>
            <a:off x="1050101" y="2339851"/>
            <a:ext cx="46442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" panose="020B0504020202020204" pitchFamily="34" charset="0"/>
              </a:rPr>
              <a:t>3 </a:t>
            </a:r>
            <a:r>
              <a:rPr lang="fr-FR" b="1" dirty="0" err="1">
                <a:latin typeface="Avenir Next LT Pro" panose="020B0504020202020204" pitchFamily="34" charset="0"/>
              </a:rPr>
              <a:t>categories</a:t>
            </a:r>
            <a:r>
              <a:rPr lang="fr-FR" b="1" dirty="0">
                <a:latin typeface="Avenir Next LT Pro" panose="020B0504020202020204" pitchFamily="34" charset="0"/>
              </a:rPr>
              <a:t>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venir Next LT Pro" panose="020B0504020202020204" pitchFamily="34" charset="0"/>
              </a:rPr>
              <a:t>Shadow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venir Next LT Pro" panose="020B0504020202020204" pitchFamily="34" charset="0"/>
              </a:rPr>
              <a:t>Pixels </a:t>
            </a:r>
            <a:r>
              <a:rPr lang="fr-FR" sz="1600" dirty="0" err="1">
                <a:latin typeface="Avenir Next LT Pro" panose="020B0504020202020204" pitchFamily="34" charset="0"/>
              </a:rPr>
              <a:t>well</a:t>
            </a:r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dirty="0" err="1">
                <a:latin typeface="Avenir Next LT Pro" panose="020B0504020202020204" pitchFamily="34" charset="0"/>
              </a:rPr>
              <a:t>classified</a:t>
            </a:r>
            <a:endParaRPr lang="fr-FR" sz="1600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venir Next LT Pro" panose="020B0504020202020204" pitchFamily="34" charset="0"/>
              </a:rPr>
              <a:t>Pixels </a:t>
            </a:r>
            <a:r>
              <a:rPr lang="fr-FR" sz="1600" dirty="0" err="1">
                <a:latin typeface="Avenir Next LT Pro" panose="020B0504020202020204" pitchFamily="34" charset="0"/>
              </a:rPr>
              <a:t>wrongly</a:t>
            </a:r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dirty="0" err="1">
                <a:latin typeface="Avenir Next LT Pro" panose="020B0504020202020204" pitchFamily="34" charset="0"/>
              </a:rPr>
              <a:t>classified</a:t>
            </a:r>
            <a:endParaRPr lang="fr-FR" sz="1600" dirty="0">
              <a:latin typeface="Avenir Next LT Pro" panose="020B0504020202020204" pitchFamily="34" charset="0"/>
            </a:endParaRPr>
          </a:p>
        </p:txBody>
      </p:sp>
      <p:pic>
        <p:nvPicPr>
          <p:cNvPr id="10" name="Graphique 9" descr="Ligne fléchée : légèrement incurvée avec un remplissage uni">
            <a:extLst>
              <a:ext uri="{FF2B5EF4-FFF2-40B4-BE49-F238E27FC236}">
                <a16:creationId xmlns:a16="http://schemas.microsoft.com/office/drawing/2014/main" id="{D8B56CF5-9F36-4FB7-A328-562BA3484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493" y="4030677"/>
            <a:ext cx="582165" cy="5821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7270E2C-3C8F-4871-8475-5E39263B0D63}"/>
              </a:ext>
            </a:extLst>
          </p:cNvPr>
          <p:cNvSpPr txBox="1"/>
          <p:nvPr/>
        </p:nvSpPr>
        <p:spPr>
          <a:xfrm>
            <a:off x="6786033" y="1579617"/>
            <a:ext cx="4804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 2. After</a:t>
            </a:r>
            <a:r>
              <a:rPr lang="en-US" sz="2000" dirty="0">
                <a:solidFill>
                  <a:srgbClr val="00818A"/>
                </a:solidFill>
                <a:latin typeface="Avenir Next LT Pro" panose="020B0504020202020204" pitchFamily="34" charset="0"/>
              </a:rPr>
              <a:t> classification and rejection: </a:t>
            </a:r>
            <a:r>
              <a:rPr lang="en-US" sz="2000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Context</a:t>
            </a:r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33C6D532-0B53-447F-B0E9-3C2F52733C83}"/>
              </a:ext>
            </a:extLst>
          </p:cNvPr>
          <p:cNvGraphicFramePr>
            <a:graphicFrameLocks noGrp="1"/>
          </p:cNvGraphicFramePr>
          <p:nvPr/>
        </p:nvGraphicFramePr>
        <p:xfrm>
          <a:off x="9190307" y="3964973"/>
          <a:ext cx="1044456" cy="1097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48152">
                  <a:extLst>
                    <a:ext uri="{9D8B030D-6E8A-4147-A177-3AD203B41FA5}">
                      <a16:colId xmlns:a16="http://schemas.microsoft.com/office/drawing/2014/main" val="2777927318"/>
                    </a:ext>
                  </a:extLst>
                </a:gridCol>
                <a:gridCol w="348152">
                  <a:extLst>
                    <a:ext uri="{9D8B030D-6E8A-4147-A177-3AD203B41FA5}">
                      <a16:colId xmlns:a16="http://schemas.microsoft.com/office/drawing/2014/main" val="477075798"/>
                    </a:ext>
                  </a:extLst>
                </a:gridCol>
                <a:gridCol w="348152">
                  <a:extLst>
                    <a:ext uri="{9D8B030D-6E8A-4147-A177-3AD203B41FA5}">
                      <a16:colId xmlns:a16="http://schemas.microsoft.com/office/drawing/2014/main" val="2835175893"/>
                    </a:ext>
                  </a:extLst>
                </a:gridCol>
              </a:tblGrid>
              <a:tr h="3606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24844"/>
                  </a:ext>
                </a:extLst>
              </a:tr>
              <a:tr h="3606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venir Next LT Pro" panose="020B0504020202020204" pitchFamily="34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58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Avenir Next LT Pro" panose="020B0504020202020204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916597"/>
                  </a:ext>
                </a:extLst>
              </a:tr>
              <a:tr h="3606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venir Next LT Pro" panose="020B0504020202020204" pitchFamily="34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58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venir Next LT Pro" panose="020B0504020202020204" pitchFamily="34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58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67094"/>
                  </a:ext>
                </a:extLst>
              </a:tr>
            </a:tbl>
          </a:graphicData>
        </a:graphic>
      </p:graphicFrame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DC2355B-1369-46E3-80B4-2D58D1DC0C4B}"/>
              </a:ext>
            </a:extLst>
          </p:cNvPr>
          <p:cNvCxnSpPr>
            <a:cxnSpLocks/>
            <a:stCxn id="29" idx="0"/>
            <a:endCxn id="16" idx="2"/>
          </p:cNvCxnSpPr>
          <p:nvPr/>
        </p:nvCxnSpPr>
        <p:spPr>
          <a:xfrm flipH="1" flipV="1">
            <a:off x="9712535" y="5062253"/>
            <a:ext cx="97441" cy="314500"/>
          </a:xfrm>
          <a:prstGeom prst="straightConnector1">
            <a:avLst/>
          </a:prstGeom>
          <a:ln w="28575">
            <a:solidFill>
              <a:srgbClr val="910D0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18A01B0A-AC04-40A5-BC97-D222999E26AB}"/>
              </a:ext>
            </a:extLst>
          </p:cNvPr>
          <p:cNvSpPr txBox="1"/>
          <p:nvPr/>
        </p:nvSpPr>
        <p:spPr>
          <a:xfrm>
            <a:off x="9248132" y="3125243"/>
            <a:ext cx="147967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50" dirty="0" err="1">
                <a:latin typeface="Avenir Next LT Pro" panose="020B0504020202020204" pitchFamily="34" charset="0"/>
              </a:rPr>
              <a:t>Classified</a:t>
            </a:r>
            <a:r>
              <a:rPr lang="fr-FR" sz="1450" dirty="0">
                <a:latin typeface="Avenir Next LT Pro" panose="020B0504020202020204" pitchFamily="34" charset="0"/>
              </a:rPr>
              <a:t> in class n°1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2FE311F-E9A9-4341-98BA-F21C15148341}"/>
              </a:ext>
            </a:extLst>
          </p:cNvPr>
          <p:cNvCxnSpPr>
            <a:cxnSpLocks/>
          </p:cNvCxnSpPr>
          <p:nvPr/>
        </p:nvCxnSpPr>
        <p:spPr>
          <a:xfrm flipH="1">
            <a:off x="9693502" y="3639714"/>
            <a:ext cx="232948" cy="305708"/>
          </a:xfrm>
          <a:prstGeom prst="straightConnector1">
            <a:avLst/>
          </a:prstGeom>
          <a:ln w="28575">
            <a:solidFill>
              <a:srgbClr val="A9D18E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05399A15-988E-467F-8F62-4BC3AE1A3531}"/>
              </a:ext>
            </a:extLst>
          </p:cNvPr>
          <p:cNvSpPr txBox="1"/>
          <p:nvPr/>
        </p:nvSpPr>
        <p:spPr>
          <a:xfrm>
            <a:off x="9248132" y="5376753"/>
            <a:ext cx="1123687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50" dirty="0" err="1">
                <a:latin typeface="Avenir Next LT Pro" panose="020B0504020202020204" pitchFamily="34" charset="0"/>
              </a:rPr>
              <a:t>Rejected</a:t>
            </a:r>
            <a:endParaRPr lang="fr-FR" sz="1450" dirty="0">
              <a:latin typeface="Avenir Next LT Pro" panose="020B0504020202020204" pitchFamily="34" charset="0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6E5C232-8F59-46B6-A843-D7C0609C3892}"/>
              </a:ext>
            </a:extLst>
          </p:cNvPr>
          <p:cNvCxnSpPr/>
          <p:nvPr/>
        </p:nvCxnSpPr>
        <p:spPr>
          <a:xfrm>
            <a:off x="9084622" y="3964973"/>
            <a:ext cx="0" cy="1097280"/>
          </a:xfrm>
          <a:prstGeom prst="straightConnector1">
            <a:avLst/>
          </a:prstGeom>
          <a:ln w="28575">
            <a:solidFill>
              <a:srgbClr val="00818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157930EB-8BDB-482E-9C1E-0261B3761EE6}"/>
              </a:ext>
            </a:extLst>
          </p:cNvPr>
          <p:cNvSpPr txBox="1"/>
          <p:nvPr/>
        </p:nvSpPr>
        <p:spPr>
          <a:xfrm>
            <a:off x="7187394" y="4042431"/>
            <a:ext cx="20058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50" dirty="0">
                <a:latin typeface="Avenir Next LT Pro" panose="020B0504020202020204" pitchFamily="34" charset="0"/>
              </a:rPr>
              <a:t>Size of the </a:t>
            </a:r>
            <a:r>
              <a:rPr lang="fr-FR" sz="1450" dirty="0" err="1">
                <a:latin typeface="Avenir Next LT Pro" panose="020B0504020202020204" pitchFamily="34" charset="0"/>
              </a:rPr>
              <a:t>neighbourhood</a:t>
            </a:r>
            <a:r>
              <a:rPr lang="fr-FR" sz="1450" dirty="0">
                <a:latin typeface="Avenir Next LT Pro" panose="020B0504020202020204" pitchFamily="34" charset="0"/>
              </a:rPr>
              <a:t> </a:t>
            </a:r>
            <a:r>
              <a:rPr lang="fr-FR" sz="1450" dirty="0" err="1">
                <a:latin typeface="Avenir Next LT Pro" panose="020B0504020202020204" pitchFamily="34" charset="0"/>
              </a:rPr>
              <a:t>around</a:t>
            </a:r>
            <a:r>
              <a:rPr lang="fr-FR" sz="1450" dirty="0">
                <a:latin typeface="Avenir Next LT Pro" panose="020B0504020202020204" pitchFamily="34" charset="0"/>
              </a:rPr>
              <a:t> the pixel </a:t>
            </a:r>
            <a:r>
              <a:rPr lang="fr-FR" sz="1450" b="1" dirty="0">
                <a:latin typeface="Avenir Next LT Pro" panose="020B0504020202020204" pitchFamily="34" charset="0"/>
              </a:rPr>
              <a:t>p</a:t>
            </a:r>
          </a:p>
        </p:txBody>
      </p:sp>
      <p:sp>
        <p:nvSpPr>
          <p:cNvPr id="30" name="Espace réservé du numéro de diapositive 5">
            <a:extLst>
              <a:ext uri="{FF2B5EF4-FFF2-40B4-BE49-F238E27FC236}">
                <a16:creationId xmlns:a16="http://schemas.microsoft.com/office/drawing/2014/main" id="{E0BE8F22-DDD2-1677-CD9A-AAD9A8B48E2F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5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787A96-1B07-4D18-A508-D01872B40168}"/>
              </a:ext>
            </a:extLst>
          </p:cNvPr>
          <p:cNvSpPr/>
          <p:nvPr/>
        </p:nvSpPr>
        <p:spPr>
          <a:xfrm>
            <a:off x="6202017" y="6554982"/>
            <a:ext cx="1147141" cy="210791"/>
          </a:xfrm>
          <a:prstGeom prst="rect">
            <a:avLst/>
          </a:prstGeom>
          <a:noFill/>
          <a:ln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85806A0-D8DF-4588-9252-3A328CEEE3D6}"/>
              </a:ext>
            </a:extLst>
          </p:cNvPr>
          <p:cNvSpPr txBox="1"/>
          <p:nvPr/>
        </p:nvSpPr>
        <p:spPr>
          <a:xfrm>
            <a:off x="6451929" y="2327376"/>
            <a:ext cx="559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Avenir Next LT Pro" panose="020B0504020202020204" pitchFamily="34" charset="0"/>
              </a:rPr>
              <a:t>Objective</a:t>
            </a:r>
            <a:r>
              <a:rPr lang="fr-FR" sz="1600" dirty="0">
                <a:latin typeface="Avenir Next LT Pro" panose="020B0504020202020204" pitchFamily="34" charset="0"/>
              </a:rPr>
              <a:t>:</a:t>
            </a:r>
          </a:p>
          <a:p>
            <a:pPr algn="ctr"/>
            <a:r>
              <a:rPr lang="fr-FR" sz="1600" dirty="0">
                <a:latin typeface="Avenir Next LT Pro" panose="020B0504020202020204" pitchFamily="34" charset="0"/>
              </a:rPr>
              <a:t> </a:t>
            </a:r>
            <a:r>
              <a:rPr lang="fr-FR" sz="1600" dirty="0" err="1">
                <a:latin typeface="Avenir Next LT Pro" panose="020B0504020202020204" pitchFamily="34" charset="0"/>
              </a:rPr>
              <a:t>Improve</a:t>
            </a:r>
            <a:r>
              <a:rPr lang="fr-FR" sz="1600" dirty="0">
                <a:latin typeface="Avenir Next LT Pro" panose="020B0504020202020204" pitchFamily="34" charset="0"/>
              </a:rPr>
              <a:t> the </a:t>
            </a:r>
            <a:r>
              <a:rPr lang="fr-FR" sz="1600" dirty="0" err="1">
                <a:latin typeface="Avenir Next LT Pro" panose="020B0504020202020204" pitchFamily="34" charset="0"/>
              </a:rPr>
              <a:t>results</a:t>
            </a:r>
            <a:r>
              <a:rPr lang="fr-FR" sz="1600" dirty="0">
                <a:latin typeface="Avenir Next LT Pro" panose="020B0504020202020204" pitchFamily="34" charset="0"/>
              </a:rPr>
              <a:t> of the rejection </a:t>
            </a:r>
            <a:r>
              <a:rPr lang="fr-FR" sz="1600" dirty="0" err="1">
                <a:latin typeface="Avenir Next LT Pro" panose="020B0504020202020204" pitchFamily="34" charset="0"/>
              </a:rPr>
              <a:t>algorithm</a:t>
            </a:r>
            <a:endParaRPr lang="fr-FR" sz="1600" dirty="0">
              <a:latin typeface="Avenir Next LT Pro" panose="020B050402020202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A243172-5AE2-2ECF-5B2B-35982E5BA98F}"/>
              </a:ext>
            </a:extLst>
          </p:cNvPr>
          <p:cNvCxnSpPr>
            <a:cxnSpLocks/>
          </p:cNvCxnSpPr>
          <p:nvPr/>
        </p:nvCxnSpPr>
        <p:spPr>
          <a:xfrm>
            <a:off x="2710605" y="518481"/>
            <a:ext cx="94468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52727C4A-4209-E1BF-4F3B-435BC8509B4B}"/>
              </a:ext>
            </a:extLst>
          </p:cNvPr>
          <p:cNvSpPr txBox="1"/>
          <p:nvPr/>
        </p:nvSpPr>
        <p:spPr>
          <a:xfrm>
            <a:off x="3006083" y="779010"/>
            <a:ext cx="648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Processing</a:t>
            </a:r>
            <a:r>
              <a:rPr lang="fr-FR" sz="20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of data </a:t>
            </a:r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&amp; Evaluation </a:t>
            </a:r>
            <a:r>
              <a:rPr lang="fr-FR" sz="20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methods</a:t>
            </a:r>
            <a:endParaRPr lang="fr-FR" sz="20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C22AE-7DBB-06AD-7BDB-4C517EBD386C}"/>
              </a:ext>
            </a:extLst>
          </p:cNvPr>
          <p:cNvSpPr/>
          <p:nvPr/>
        </p:nvSpPr>
        <p:spPr>
          <a:xfrm>
            <a:off x="3736748" y="793299"/>
            <a:ext cx="5041895" cy="3515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34" name="Tableau 13">
            <a:extLst>
              <a:ext uri="{FF2B5EF4-FFF2-40B4-BE49-F238E27FC236}">
                <a16:creationId xmlns:a16="http://schemas.microsoft.com/office/drawing/2014/main" id="{51C037D8-4749-48B4-92B5-7165D4D45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96507"/>
              </p:ext>
            </p:extLst>
          </p:nvPr>
        </p:nvGraphicFramePr>
        <p:xfrm>
          <a:off x="198540" y="5692224"/>
          <a:ext cx="5897460" cy="304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4913">
                  <a:extLst>
                    <a:ext uri="{9D8B030D-6E8A-4147-A177-3AD203B41FA5}">
                      <a16:colId xmlns:a16="http://schemas.microsoft.com/office/drawing/2014/main" val="804843538"/>
                    </a:ext>
                  </a:extLst>
                </a:gridCol>
                <a:gridCol w="534046">
                  <a:extLst>
                    <a:ext uri="{9D8B030D-6E8A-4147-A177-3AD203B41FA5}">
                      <a16:colId xmlns:a16="http://schemas.microsoft.com/office/drawing/2014/main" val="1902845809"/>
                    </a:ext>
                  </a:extLst>
                </a:gridCol>
                <a:gridCol w="587093">
                  <a:extLst>
                    <a:ext uri="{9D8B030D-6E8A-4147-A177-3AD203B41FA5}">
                      <a16:colId xmlns:a16="http://schemas.microsoft.com/office/drawing/2014/main" val="2711382579"/>
                    </a:ext>
                  </a:extLst>
                </a:gridCol>
                <a:gridCol w="660479">
                  <a:extLst>
                    <a:ext uri="{9D8B030D-6E8A-4147-A177-3AD203B41FA5}">
                      <a16:colId xmlns:a16="http://schemas.microsoft.com/office/drawing/2014/main" val="1120750610"/>
                    </a:ext>
                  </a:extLst>
                </a:gridCol>
                <a:gridCol w="578939">
                  <a:extLst>
                    <a:ext uri="{9D8B030D-6E8A-4147-A177-3AD203B41FA5}">
                      <a16:colId xmlns:a16="http://schemas.microsoft.com/office/drawing/2014/main" val="4080290761"/>
                    </a:ext>
                  </a:extLst>
                </a:gridCol>
                <a:gridCol w="562632">
                  <a:extLst>
                    <a:ext uri="{9D8B030D-6E8A-4147-A177-3AD203B41FA5}">
                      <a16:colId xmlns:a16="http://schemas.microsoft.com/office/drawing/2014/main" val="3830885226"/>
                    </a:ext>
                  </a:extLst>
                </a:gridCol>
                <a:gridCol w="562632">
                  <a:extLst>
                    <a:ext uri="{9D8B030D-6E8A-4147-A177-3AD203B41FA5}">
                      <a16:colId xmlns:a16="http://schemas.microsoft.com/office/drawing/2014/main" val="4006934223"/>
                    </a:ext>
                  </a:extLst>
                </a:gridCol>
                <a:gridCol w="611555">
                  <a:extLst>
                    <a:ext uri="{9D8B030D-6E8A-4147-A177-3AD203B41FA5}">
                      <a16:colId xmlns:a16="http://schemas.microsoft.com/office/drawing/2014/main" val="1395712024"/>
                    </a:ext>
                  </a:extLst>
                </a:gridCol>
                <a:gridCol w="571614">
                  <a:extLst>
                    <a:ext uri="{9D8B030D-6E8A-4147-A177-3AD203B41FA5}">
                      <a16:colId xmlns:a16="http://schemas.microsoft.com/office/drawing/2014/main" val="3266096218"/>
                    </a:ext>
                  </a:extLst>
                </a:gridCol>
                <a:gridCol w="743557">
                  <a:extLst>
                    <a:ext uri="{9D8B030D-6E8A-4147-A177-3AD203B41FA5}">
                      <a16:colId xmlns:a16="http://schemas.microsoft.com/office/drawing/2014/main" val="2002907190"/>
                    </a:ext>
                  </a:extLst>
                </a:gridCol>
              </a:tblGrid>
              <a:tr h="274999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venir Next LT Pro" panose="020B0504020202020204" pitchFamily="34" charset="0"/>
                        </a:rPr>
                        <a:t>0.6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0070C0"/>
                          </a:solidFill>
                          <a:latin typeface="Avenir Next LT Pro" panose="020B0504020202020204" pitchFamily="34" charset="0"/>
                        </a:rPr>
                        <a:t>0.3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0.02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0.005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0.04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0.02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0.01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0.05</a:t>
                      </a:r>
                    </a:p>
                  </a:txBody>
                  <a:tcPr>
                    <a:solidFill>
                      <a:srgbClr val="00818A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38820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FB3A5DCD-6BC4-42EC-8F52-B04BD83CBEA4}"/>
              </a:ext>
            </a:extLst>
          </p:cNvPr>
          <p:cNvSpPr txBox="1"/>
          <p:nvPr/>
        </p:nvSpPr>
        <p:spPr>
          <a:xfrm>
            <a:off x="1100358" y="5375875"/>
            <a:ext cx="3820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Probability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vector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of a pixel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4D5CD25D-69FF-4313-9C3F-99B8F2842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11" r="9911" b="30582"/>
          <a:stretch/>
        </p:blipFill>
        <p:spPr>
          <a:xfrm>
            <a:off x="361944" y="5891184"/>
            <a:ext cx="673423" cy="4380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89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18" grpId="0"/>
      <p:bldP spid="26" grpId="0"/>
      <p:bldP spid="29" grpId="0"/>
      <p:bldP spid="32" grpId="0"/>
      <p:bldP spid="33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>
            <a:extLst>
              <a:ext uri="{FF2B5EF4-FFF2-40B4-BE49-F238E27FC236}">
                <a16:creationId xmlns:a16="http://schemas.microsoft.com/office/drawing/2014/main" id="{604CAA5A-B83F-45D7-A0C1-E259BC6A8CE4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AE762651-8A7A-4A58-AC6A-0001612CF112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E9A9D22-9FAB-462A-B5CF-678F30C591DF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A313FDD-7C7B-4C46-AAA7-980C22896C9B}"/>
              </a:ext>
            </a:extLst>
          </p:cNvPr>
          <p:cNvSpPr txBox="1"/>
          <p:nvPr/>
        </p:nvSpPr>
        <p:spPr>
          <a:xfrm>
            <a:off x="295514" y="1429761"/>
            <a:ext cx="452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-A- </a:t>
            </a:r>
            <a:r>
              <a:rPr lang="fr-FR" sz="1600" b="1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Visual </a:t>
            </a:r>
            <a:r>
              <a:rPr lang="fr-FR" sz="1600" b="1" i="1" dirty="0" err="1">
                <a:solidFill>
                  <a:srgbClr val="00818A"/>
                </a:solidFill>
                <a:latin typeface="Avenir Next LT Pro" panose="020B0504020202020204" pitchFamily="34" charset="0"/>
              </a:rPr>
              <a:t>assessment</a:t>
            </a:r>
            <a:r>
              <a:rPr lang="fr-FR" sz="1600" b="1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 </a:t>
            </a:r>
            <a:r>
              <a:rPr lang="fr-FR" sz="1600" dirty="0">
                <a:solidFill>
                  <a:srgbClr val="00818A"/>
                </a:solidFill>
                <a:latin typeface="Avenir Next LT Pro" panose="020B0504020202020204" pitchFamily="34" charset="0"/>
              </a:rPr>
              <a:t>: areas of </a:t>
            </a:r>
            <a:r>
              <a:rPr lang="fr-FR" sz="1600" dirty="0" err="1">
                <a:solidFill>
                  <a:srgbClr val="00818A"/>
                </a:solidFill>
                <a:latin typeface="Avenir Next LT Pro" panose="020B0504020202020204" pitchFamily="34" charset="0"/>
              </a:rPr>
              <a:t>interest</a:t>
            </a:r>
            <a:endParaRPr lang="fr-FR" sz="1600" dirty="0">
              <a:solidFill>
                <a:srgbClr val="00818A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91FDEE1F-88CA-4506-B20A-0744FABEB8AD}"/>
                  </a:ext>
                </a:extLst>
              </p:cNvPr>
              <p:cNvSpPr txBox="1"/>
              <p:nvPr/>
            </p:nvSpPr>
            <p:spPr>
              <a:xfrm>
                <a:off x="5004896" y="1755816"/>
                <a:ext cx="4150688" cy="512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𝑵𝑹𝑨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# (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𝑤𝑒𝑙𝑙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∩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𝑛𝑜𝑛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𝑟𝑒𝑗𝑒𝑐𝑡𝑒𝑑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𝑟𝑒𝑗𝑒𝑐𝑡𝑒𝑑</m:t>
                          </m:r>
                        </m:den>
                      </m:f>
                    </m:oMath>
                  </m:oMathPara>
                </a14:m>
                <a:endParaRPr lang="fr-FR" sz="1600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91FDEE1F-88CA-4506-B20A-0744FABEB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896" y="1755816"/>
                <a:ext cx="4150688" cy="512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A7256EC1-39BA-4BB9-968E-49FEA679EB0E}"/>
                  </a:ext>
                </a:extLst>
              </p:cNvPr>
              <p:cNvSpPr txBox="1"/>
              <p:nvPr/>
            </p:nvSpPr>
            <p:spPr>
              <a:xfrm>
                <a:off x="5004896" y="2406391"/>
                <a:ext cx="2831609" cy="510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𝑻𝑹𝑹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𝑤𝑒𝑙𝑙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𝑟𝑒𝑗𝑒𝑐𝑡𝑒𝑑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𝑟𝑒𝑗𝑒𝑐𝑡𝑒𝑑</m:t>
                          </m:r>
                        </m:den>
                      </m:f>
                    </m:oMath>
                  </m:oMathPara>
                </a14:m>
                <a:endParaRPr lang="fr-FR" sz="1600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A7256EC1-39BA-4BB9-968E-49FEA679E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896" y="2406391"/>
                <a:ext cx="2831609" cy="510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4324894B-D1B2-490F-8EA1-486AAB913F2F}"/>
                  </a:ext>
                </a:extLst>
              </p:cNvPr>
              <p:cNvSpPr txBox="1"/>
              <p:nvPr/>
            </p:nvSpPr>
            <p:spPr>
              <a:xfrm>
                <a:off x="5005341" y="3069068"/>
                <a:ext cx="3164841" cy="510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𝑭𝑹𝑹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𝑤𝑟𝑜𝑛𝑔𝑙𝑦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𝑟𝑒𝑗𝑒𝑐𝑡𝑒𝑑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𝑏𝑒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𝑟𝑒𝑗𝑒𝑐𝑡𝑒𝑑</m:t>
                          </m:r>
                        </m:den>
                      </m:f>
                    </m:oMath>
                  </m:oMathPara>
                </a14:m>
                <a:endParaRPr lang="fr-FR" sz="1600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4324894B-D1B2-490F-8EA1-486AAB913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341" y="3069068"/>
                <a:ext cx="3164841" cy="510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ZoneTexte 42">
            <a:extLst>
              <a:ext uri="{FF2B5EF4-FFF2-40B4-BE49-F238E27FC236}">
                <a16:creationId xmlns:a16="http://schemas.microsoft.com/office/drawing/2014/main" id="{483731B9-51AF-417C-BA43-EF8CF47C485E}"/>
              </a:ext>
            </a:extLst>
          </p:cNvPr>
          <p:cNvSpPr txBox="1"/>
          <p:nvPr/>
        </p:nvSpPr>
        <p:spPr>
          <a:xfrm>
            <a:off x="4813072" y="4068463"/>
            <a:ext cx="743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-C- </a:t>
            </a:r>
            <a:r>
              <a:rPr lang="fr-FR" sz="1550" b="1" i="1" dirty="0" err="1">
                <a:solidFill>
                  <a:srgbClr val="00818A"/>
                </a:solidFill>
                <a:latin typeface="Avenir Next LT Pro" panose="020B0504020202020204" pitchFamily="34" charset="0"/>
              </a:rPr>
              <a:t>Delete</a:t>
            </a:r>
            <a:r>
              <a:rPr lang="fr-FR" sz="1550" b="1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 one class in the initial </a:t>
            </a:r>
            <a:r>
              <a:rPr lang="fr-FR" sz="1550" b="1" i="1" dirty="0" err="1">
                <a:solidFill>
                  <a:srgbClr val="00818A"/>
                </a:solidFill>
                <a:latin typeface="Avenir Next LT Pro" panose="020B0504020202020204" pitchFamily="34" charset="0"/>
              </a:rPr>
              <a:t>dataset</a:t>
            </a:r>
            <a:r>
              <a:rPr lang="fr-FR" sz="1550" b="1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 and check if the pixels are </a:t>
            </a:r>
            <a:r>
              <a:rPr lang="fr-FR" sz="1550" b="1" i="1" dirty="0" err="1">
                <a:solidFill>
                  <a:srgbClr val="00818A"/>
                </a:solidFill>
                <a:latin typeface="Avenir Next LT Pro" panose="020B0504020202020204" pitchFamily="34" charset="0"/>
              </a:rPr>
              <a:t>rejected</a:t>
            </a:r>
            <a:endParaRPr lang="fr-FR" sz="1550" b="1" i="1" dirty="0">
              <a:solidFill>
                <a:srgbClr val="00818A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AD4DF69-BF29-409B-8AE6-9E93E07A7A45}"/>
              </a:ext>
            </a:extLst>
          </p:cNvPr>
          <p:cNvSpPr txBox="1"/>
          <p:nvPr/>
        </p:nvSpPr>
        <p:spPr>
          <a:xfrm>
            <a:off x="5004896" y="1406880"/>
            <a:ext cx="1906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18A"/>
                </a:solidFill>
                <a:latin typeface="Avenir Next LT Pro" panose="020B0504020202020204" pitchFamily="34" charset="0"/>
              </a:rPr>
              <a:t>-B- </a:t>
            </a:r>
            <a:r>
              <a:rPr lang="fr-FR" sz="1600" b="1" i="1" dirty="0" err="1">
                <a:solidFill>
                  <a:srgbClr val="00818A"/>
                </a:solidFill>
                <a:latin typeface="Avenir Next LT Pro" panose="020B0504020202020204" pitchFamily="34" charset="0"/>
              </a:rPr>
              <a:t>Labelled</a:t>
            </a:r>
            <a:r>
              <a:rPr lang="fr-FR" sz="1600" b="1" i="1" dirty="0">
                <a:solidFill>
                  <a:srgbClr val="00818A"/>
                </a:solidFill>
                <a:latin typeface="Avenir Next LT Pro" panose="020B0504020202020204" pitchFamily="34" charset="0"/>
              </a:rPr>
              <a:t> data  </a:t>
            </a:r>
          </a:p>
        </p:txBody>
      </p:sp>
      <p:pic>
        <p:nvPicPr>
          <p:cNvPr id="40" name="Image 3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E734D1E-B6D8-4B00-9615-D66CB01251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r="8111" b="6849"/>
          <a:stretch/>
        </p:blipFill>
        <p:spPr>
          <a:xfrm>
            <a:off x="9324810" y="1759156"/>
            <a:ext cx="2453334" cy="1790412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9BB7D801-4A67-4B13-802A-3657115A6AFB}"/>
              </a:ext>
            </a:extLst>
          </p:cNvPr>
          <p:cNvSpPr txBox="1"/>
          <p:nvPr/>
        </p:nvSpPr>
        <p:spPr>
          <a:xfrm>
            <a:off x="9960218" y="3536761"/>
            <a:ext cx="148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Labelled</a:t>
            </a:r>
            <a:r>
              <a:rPr lang="fr-FR" sz="1400" i="1" dirty="0"/>
              <a:t> </a:t>
            </a:r>
            <a:r>
              <a:rPr lang="fr-FR" sz="1400" i="1" dirty="0" err="1"/>
              <a:t>polygons</a:t>
            </a:r>
            <a:r>
              <a:rPr lang="fr-FR" sz="1400" i="1" dirty="0"/>
              <a:t>   </a:t>
            </a:r>
          </a:p>
        </p:txBody>
      </p:sp>
      <p:pic>
        <p:nvPicPr>
          <p:cNvPr id="15" name="Image 14" descr="Une image contenant carte&#10;&#10;Description générée automatiquement">
            <a:extLst>
              <a:ext uri="{FF2B5EF4-FFF2-40B4-BE49-F238E27FC236}">
                <a16:creationId xmlns:a16="http://schemas.microsoft.com/office/drawing/2014/main" id="{80326A6D-C9C2-4F99-B6DC-427790286A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1"/>
          <a:stretch/>
        </p:blipFill>
        <p:spPr>
          <a:xfrm>
            <a:off x="321737" y="1768393"/>
            <a:ext cx="1639347" cy="156810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7C97AB3-15E7-4596-A5C1-AC1C49C34F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696"/>
          <a:stretch/>
        </p:blipFill>
        <p:spPr>
          <a:xfrm>
            <a:off x="2388041" y="3522185"/>
            <a:ext cx="1756949" cy="1263717"/>
          </a:xfrm>
          <a:prstGeom prst="rect">
            <a:avLst/>
          </a:prstGeom>
        </p:spPr>
      </p:pic>
      <p:pic>
        <p:nvPicPr>
          <p:cNvPr id="22" name="Image 21" descr="Une image contenant texte, arbre&#10;&#10;Description générée automatiquement">
            <a:extLst>
              <a:ext uri="{FF2B5EF4-FFF2-40B4-BE49-F238E27FC236}">
                <a16:creationId xmlns:a16="http://schemas.microsoft.com/office/drawing/2014/main" id="{3AA08DF8-28FD-4A2B-AB1F-6658D7C24F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41" y="1768393"/>
            <a:ext cx="1704737" cy="1568106"/>
          </a:xfrm>
          <a:prstGeom prst="rect">
            <a:avLst/>
          </a:prstGeom>
        </p:spPr>
      </p:pic>
      <p:pic>
        <p:nvPicPr>
          <p:cNvPr id="24" name="Image 23" descr="Une image contenant texte, arbre, carte&#10;&#10;Description générée automatiquement">
            <a:extLst>
              <a:ext uri="{FF2B5EF4-FFF2-40B4-BE49-F238E27FC236}">
                <a16:creationId xmlns:a16="http://schemas.microsoft.com/office/drawing/2014/main" id="{63C825AD-34A7-429F-A9C3-2B0364F570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09" y="5043647"/>
            <a:ext cx="1801998" cy="1227260"/>
          </a:xfrm>
          <a:prstGeom prst="rect">
            <a:avLst/>
          </a:prstGeom>
        </p:spPr>
      </p:pic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C588499-4154-4613-B88C-9293D28214F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8" b="6789"/>
          <a:stretch/>
        </p:blipFill>
        <p:spPr>
          <a:xfrm>
            <a:off x="321737" y="3522185"/>
            <a:ext cx="1665609" cy="1263717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2DD72C26-FC97-429A-B50A-9D90C4EB26D2}"/>
              </a:ext>
            </a:extLst>
          </p:cNvPr>
          <p:cNvSpPr txBox="1"/>
          <p:nvPr/>
        </p:nvSpPr>
        <p:spPr>
          <a:xfrm>
            <a:off x="720635" y="3287861"/>
            <a:ext cx="85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>
                <a:latin typeface="Avenir Next LT Pro" panose="020B0504020202020204" pitchFamily="34" charset="0"/>
              </a:rPr>
              <a:t>Dirt</a:t>
            </a:r>
            <a:r>
              <a:rPr lang="fr-FR" sz="1200" i="1" dirty="0">
                <a:latin typeface="Avenir Next LT Pro" panose="020B0504020202020204" pitchFamily="34" charset="0"/>
              </a:rPr>
              <a:t> road  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86A0031-B507-4588-A7A8-1D0484974AA5}"/>
              </a:ext>
            </a:extLst>
          </p:cNvPr>
          <p:cNvSpPr txBox="1"/>
          <p:nvPr/>
        </p:nvSpPr>
        <p:spPr>
          <a:xfrm>
            <a:off x="2955320" y="3287861"/>
            <a:ext cx="85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venir Next LT Pro" panose="020B0504020202020204" pitchFamily="34" charset="0"/>
              </a:rPr>
              <a:t>Island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9A5F553-F8D2-4216-BAF8-3D2577F7513B}"/>
              </a:ext>
            </a:extLst>
          </p:cNvPr>
          <p:cNvSpPr txBox="1"/>
          <p:nvPr/>
        </p:nvSpPr>
        <p:spPr>
          <a:xfrm>
            <a:off x="629220" y="4741342"/>
            <a:ext cx="143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>
                <a:latin typeface="Avenir Next LT Pro" panose="020B0504020202020204" pitchFamily="34" charset="0"/>
              </a:rPr>
              <a:t>Electricity</a:t>
            </a:r>
            <a:r>
              <a:rPr lang="fr-FR" sz="1200" i="1" dirty="0">
                <a:latin typeface="Avenir Next LT Pro" panose="020B0504020202020204" pitchFamily="34" charset="0"/>
              </a:rPr>
              <a:t> line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B85F1C6-5AAE-4A81-A9E2-AC0453711E63}"/>
              </a:ext>
            </a:extLst>
          </p:cNvPr>
          <p:cNvSpPr txBox="1"/>
          <p:nvPr/>
        </p:nvSpPr>
        <p:spPr>
          <a:xfrm>
            <a:off x="2702887" y="4732263"/>
            <a:ext cx="105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>
                <a:latin typeface="Avenir Next LT Pro" panose="020B0504020202020204" pitchFamily="34" charset="0"/>
              </a:rPr>
              <a:t>Fallow</a:t>
            </a:r>
            <a:r>
              <a:rPr lang="fr-FR" sz="1200" i="1" dirty="0">
                <a:latin typeface="Avenir Next LT Pro" panose="020B0504020202020204" pitchFamily="34" charset="0"/>
              </a:rPr>
              <a:t> land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6F1675D-3E21-4EDF-8589-9120DCCD85D4}"/>
              </a:ext>
            </a:extLst>
          </p:cNvPr>
          <p:cNvSpPr txBox="1"/>
          <p:nvPr/>
        </p:nvSpPr>
        <p:spPr>
          <a:xfrm>
            <a:off x="1261709" y="6232127"/>
            <a:ext cx="2042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>
                <a:latin typeface="Avenir Next LT Pro" panose="020B0504020202020204" pitchFamily="34" charset="0"/>
              </a:rPr>
              <a:t>Borders</a:t>
            </a:r>
            <a:r>
              <a:rPr lang="fr-FR" sz="1200" i="1" dirty="0">
                <a:latin typeface="Avenir Next LT Pro" panose="020B0504020202020204" pitchFamily="34" charset="0"/>
              </a:rPr>
              <a:t> </a:t>
            </a:r>
            <a:r>
              <a:rPr lang="fr-FR" sz="1200" i="1" dirty="0" err="1">
                <a:latin typeface="Avenir Next LT Pro" panose="020B0504020202020204" pitchFamily="34" charset="0"/>
              </a:rPr>
              <a:t>between</a:t>
            </a:r>
            <a:r>
              <a:rPr lang="fr-FR" sz="1200" i="1" dirty="0">
                <a:latin typeface="Avenir Next LT Pro" panose="020B0504020202020204" pitchFamily="34" charset="0"/>
              </a:rPr>
              <a:t> </a:t>
            </a:r>
            <a:r>
              <a:rPr lang="fr-FR" sz="1200" i="1" dirty="0" err="1">
                <a:latin typeface="Avenir Next LT Pro" panose="020B0504020202020204" pitchFamily="34" charset="0"/>
              </a:rPr>
              <a:t>species</a:t>
            </a:r>
            <a:endParaRPr lang="fr-FR" sz="1200" i="1" dirty="0">
              <a:latin typeface="Avenir Next LT Pro" panose="020B0504020202020204" pitchFamily="34" charset="0"/>
            </a:endParaRPr>
          </a:p>
        </p:txBody>
      </p:sp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A402C650-1712-44E3-9370-CAC638ED6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49" y="4473474"/>
            <a:ext cx="2117973" cy="137810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651F46CC-58F6-4A15-B6E2-1AB8ED4AA71D}"/>
              </a:ext>
            </a:extLst>
          </p:cNvPr>
          <p:cNvSpPr txBox="1"/>
          <p:nvPr/>
        </p:nvSpPr>
        <p:spPr>
          <a:xfrm>
            <a:off x="5725476" y="6058210"/>
            <a:ext cx="118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Plane </a:t>
            </a:r>
            <a:r>
              <a:rPr lang="fr-FR" sz="1600" i="1" dirty="0" err="1"/>
              <a:t>tree</a:t>
            </a:r>
            <a:endParaRPr lang="fr-FR" sz="1600" i="1" dirty="0"/>
          </a:p>
        </p:txBody>
      </p:sp>
      <p:pic>
        <p:nvPicPr>
          <p:cNvPr id="52" name="Graphique 51" descr="Fermer contour">
            <a:extLst>
              <a:ext uri="{FF2B5EF4-FFF2-40B4-BE49-F238E27FC236}">
                <a16:creationId xmlns:a16="http://schemas.microsoft.com/office/drawing/2014/main" id="{00AE2145-68B2-40F9-813E-6FE0CE823E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5520028" y="6138424"/>
            <a:ext cx="224680" cy="224680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51400691-788F-46A9-853D-31219C456408}"/>
              </a:ext>
            </a:extLst>
          </p:cNvPr>
          <p:cNvGrpSpPr/>
          <p:nvPr/>
        </p:nvGrpSpPr>
        <p:grpSpPr>
          <a:xfrm>
            <a:off x="8795421" y="4465679"/>
            <a:ext cx="2132437" cy="1378105"/>
            <a:chOff x="8737740" y="4561685"/>
            <a:chExt cx="2132437" cy="1378105"/>
          </a:xfrm>
        </p:grpSpPr>
        <p:pic>
          <p:nvPicPr>
            <p:cNvPr id="3" name="Image 2" descr="Une image contenant plante, fleur&#10;&#10;Description générée automatiquement">
              <a:extLst>
                <a:ext uri="{FF2B5EF4-FFF2-40B4-BE49-F238E27FC236}">
                  <a16:creationId xmlns:a16="http://schemas.microsoft.com/office/drawing/2014/main" id="{848A99B6-522A-485D-85A3-C42D5359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740" y="4561685"/>
              <a:ext cx="2132437" cy="1378105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77B3FB0-94A3-4B68-B088-39F25562F9DF}"/>
                </a:ext>
              </a:extLst>
            </p:cNvPr>
            <p:cNvSpPr/>
            <p:nvPr/>
          </p:nvSpPr>
          <p:spPr>
            <a:xfrm>
              <a:off x="8947615" y="4689049"/>
              <a:ext cx="204986" cy="2099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360752F5-AD66-4ED7-A076-D5F7A4F7828A}"/>
                </a:ext>
              </a:extLst>
            </p:cNvPr>
            <p:cNvSpPr/>
            <p:nvPr/>
          </p:nvSpPr>
          <p:spPr>
            <a:xfrm rot="2088357">
              <a:off x="9365207" y="4799238"/>
              <a:ext cx="247812" cy="42674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75F11F4-B05F-40A0-BD5D-63B9073C1F11}"/>
                </a:ext>
              </a:extLst>
            </p:cNvPr>
            <p:cNvSpPr/>
            <p:nvPr/>
          </p:nvSpPr>
          <p:spPr>
            <a:xfrm rot="844451">
              <a:off x="9737672" y="4818323"/>
              <a:ext cx="495800" cy="26704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BF4D7215-88D5-4A86-9BA4-72FC03CD8990}"/>
                </a:ext>
              </a:extLst>
            </p:cNvPr>
            <p:cNvSpPr/>
            <p:nvPr/>
          </p:nvSpPr>
          <p:spPr>
            <a:xfrm>
              <a:off x="9578366" y="5201742"/>
              <a:ext cx="450849" cy="4618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1C88267B-672D-4A18-8F53-A61B49FD8D34}"/>
              </a:ext>
            </a:extLst>
          </p:cNvPr>
          <p:cNvSpPr txBox="1"/>
          <p:nvPr/>
        </p:nvSpPr>
        <p:spPr>
          <a:xfrm>
            <a:off x="9107789" y="6058210"/>
            <a:ext cx="176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/>
              <a:t>Rejected</a:t>
            </a:r>
            <a:r>
              <a:rPr lang="fr-FR" sz="1600" i="1" dirty="0"/>
              <a:t> points ?</a:t>
            </a:r>
          </a:p>
        </p:txBody>
      </p:sp>
      <p:sp>
        <p:nvSpPr>
          <p:cNvPr id="64" name="Espace réservé du numéro de diapositive 5">
            <a:extLst>
              <a:ext uri="{FF2B5EF4-FFF2-40B4-BE49-F238E27FC236}">
                <a16:creationId xmlns:a16="http://schemas.microsoft.com/office/drawing/2014/main" id="{5D89D94B-854A-CA38-A282-BA113506720F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6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9D8E4F2-3DC4-49B6-8CB3-B5577F83FDEB}"/>
              </a:ext>
            </a:extLst>
          </p:cNvPr>
          <p:cNvSpPr/>
          <p:nvPr/>
        </p:nvSpPr>
        <p:spPr>
          <a:xfrm>
            <a:off x="6199454" y="6567821"/>
            <a:ext cx="1147141" cy="210791"/>
          </a:xfrm>
          <a:prstGeom prst="rect">
            <a:avLst/>
          </a:prstGeom>
          <a:noFill/>
          <a:ln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AEB8C59-7581-EC13-4BBB-96972FF3495F}"/>
              </a:ext>
            </a:extLst>
          </p:cNvPr>
          <p:cNvSpPr txBox="1"/>
          <p:nvPr/>
        </p:nvSpPr>
        <p:spPr>
          <a:xfrm>
            <a:off x="2261491" y="10573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2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9E8A617-2D06-FB15-ED8D-33E646445A97}"/>
              </a:ext>
            </a:extLst>
          </p:cNvPr>
          <p:cNvSpPr txBox="1"/>
          <p:nvPr/>
        </p:nvSpPr>
        <p:spPr>
          <a:xfrm>
            <a:off x="2555810" y="118371"/>
            <a:ext cx="1338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Methods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338B5FC8-62F8-57B9-1811-D61187D3C1B3}"/>
              </a:ext>
            </a:extLst>
          </p:cNvPr>
          <p:cNvCxnSpPr>
            <a:cxnSpLocks/>
          </p:cNvCxnSpPr>
          <p:nvPr/>
        </p:nvCxnSpPr>
        <p:spPr>
          <a:xfrm>
            <a:off x="2710605" y="518481"/>
            <a:ext cx="94468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ECB6FE34-B24A-F1C9-9992-A7ED49C10C2A}"/>
              </a:ext>
            </a:extLst>
          </p:cNvPr>
          <p:cNvSpPr txBox="1"/>
          <p:nvPr/>
        </p:nvSpPr>
        <p:spPr>
          <a:xfrm>
            <a:off x="3006083" y="779010"/>
            <a:ext cx="648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Processing</a:t>
            </a:r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of data &amp; </a:t>
            </a:r>
            <a:r>
              <a:rPr lang="fr-FR" sz="20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Evaluation </a:t>
            </a:r>
            <a:r>
              <a:rPr lang="fr-FR" sz="2000" b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methods</a:t>
            </a:r>
            <a:endParaRPr lang="fr-FR" sz="2000" b="1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1D11065-114B-0663-6F07-161CA81203FA}"/>
              </a:ext>
            </a:extLst>
          </p:cNvPr>
          <p:cNvSpPr/>
          <p:nvPr/>
        </p:nvSpPr>
        <p:spPr>
          <a:xfrm>
            <a:off x="3736748" y="793299"/>
            <a:ext cx="5041895" cy="3515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7A0CFB00-AD4F-C9D7-2B9E-2DE31EDF1B01}"/>
              </a:ext>
            </a:extLst>
          </p:cNvPr>
          <p:cNvSpPr/>
          <p:nvPr/>
        </p:nvSpPr>
        <p:spPr>
          <a:xfrm rot="16867544">
            <a:off x="5978802" y="5749024"/>
            <a:ext cx="500086" cy="15825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lèche : droite 70">
            <a:extLst>
              <a:ext uri="{FF2B5EF4-FFF2-40B4-BE49-F238E27FC236}">
                <a16:creationId xmlns:a16="http://schemas.microsoft.com/office/drawing/2014/main" id="{55CD73A8-4C63-F5C1-2D4F-A684B9908667}"/>
              </a:ext>
            </a:extLst>
          </p:cNvPr>
          <p:cNvSpPr/>
          <p:nvPr/>
        </p:nvSpPr>
        <p:spPr>
          <a:xfrm rot="16867544">
            <a:off x="9520281" y="5798685"/>
            <a:ext cx="500086" cy="1582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181798-8426-E1AD-6F1F-1A3803327A30}"/>
              </a:ext>
            </a:extLst>
          </p:cNvPr>
          <p:cNvCxnSpPr>
            <a:cxnSpLocks/>
          </p:cNvCxnSpPr>
          <p:nvPr/>
        </p:nvCxnSpPr>
        <p:spPr>
          <a:xfrm flipV="1">
            <a:off x="7464347" y="5142451"/>
            <a:ext cx="1182848" cy="1228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5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3" grpId="0"/>
      <p:bldP spid="44" grpId="0"/>
      <p:bldP spid="48" grpId="0"/>
      <p:bldP spid="45" grpId="0"/>
      <p:bldP spid="62" grpId="0"/>
      <p:bldP spid="2" grpId="0" animBg="1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ZoneTexte 109">
            <a:extLst>
              <a:ext uri="{FF2B5EF4-FFF2-40B4-BE49-F238E27FC236}">
                <a16:creationId xmlns:a16="http://schemas.microsoft.com/office/drawing/2014/main" id="{99A7D9D6-28B1-BE29-386B-071A6F147FDF}"/>
              </a:ext>
            </a:extLst>
          </p:cNvPr>
          <p:cNvSpPr txBox="1"/>
          <p:nvPr/>
        </p:nvSpPr>
        <p:spPr>
          <a:xfrm>
            <a:off x="6509084" y="1168630"/>
            <a:ext cx="4839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Drawbacks</a:t>
            </a:r>
          </a:p>
          <a:p>
            <a:pPr marL="285750" indent="-285750" algn="just">
              <a:buFontTx/>
              <a:buChar char="-"/>
            </a:pPr>
            <a:r>
              <a:rPr lang="en-US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Needs to know the number of clusters K in advance </a:t>
            </a:r>
          </a:p>
          <a:p>
            <a:pPr marL="285750" indent="-285750" algn="just">
              <a:buFontTx/>
              <a:buChar char="-"/>
            </a:pPr>
            <a:r>
              <a:rPr lang="en-US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Cannot detect outliers</a:t>
            </a:r>
          </a:p>
          <a:p>
            <a:pPr marL="285750" indent="-285750" algn="just">
              <a:buFontTx/>
              <a:buChar char="-"/>
            </a:pPr>
            <a:endParaRPr lang="en-US" sz="10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04CAA5A-B83F-45D7-A0C1-E259BC6A8CE4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AE762651-8A7A-4A58-AC6A-0001612CF112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E9A9D22-9FAB-462A-B5CF-678F30C591DF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0BA14E0-4106-474C-88D4-64F07F315D30}"/>
              </a:ext>
            </a:extLst>
          </p:cNvPr>
          <p:cNvSpPr txBox="1"/>
          <p:nvPr/>
        </p:nvSpPr>
        <p:spPr>
          <a:xfrm>
            <a:off x="0" y="2390951"/>
            <a:ext cx="343136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venir Next LT Pro" panose="020B0504020202020204" pitchFamily="34" charset="0"/>
              </a:rPr>
              <a:t>1</a:t>
            </a:r>
            <a:r>
              <a:rPr lang="en-US" b="1" dirty="0">
                <a:latin typeface="Avenir Next LT Pro" panose="020B0504020202020204" pitchFamily="34" charset="0"/>
              </a:rPr>
              <a:t>. </a:t>
            </a:r>
            <a:r>
              <a:rPr lang="en-US" dirty="0">
                <a:latin typeface="Avenir Next LT Pro" panose="020B0504020202020204" pitchFamily="34" charset="0"/>
              </a:rPr>
              <a:t>Build 10 clusters on the training data </a:t>
            </a:r>
            <a:endParaRPr lang="fr-FR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B2CF454-33C3-4D55-94BE-3739A41C3A50}"/>
              </a:ext>
            </a:extLst>
          </p:cNvPr>
          <p:cNvSpPr txBox="1"/>
          <p:nvPr/>
        </p:nvSpPr>
        <p:spPr>
          <a:xfrm>
            <a:off x="3846066" y="2391860"/>
            <a:ext cx="271419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venir Next LT Pro" panose="020B0504020202020204" pitchFamily="34" charset="0"/>
              </a:rPr>
              <a:t>2</a:t>
            </a:r>
            <a:r>
              <a:rPr lang="en-US" b="1" dirty="0">
                <a:latin typeface="Avenir Next LT Pro" panose="020B0504020202020204" pitchFamily="34" charset="0"/>
              </a:rPr>
              <a:t>. </a:t>
            </a:r>
            <a:r>
              <a:rPr lang="en-US" dirty="0">
                <a:latin typeface="Avenir Next LT Pro" panose="020B0504020202020204" pitchFamily="34" charset="0"/>
              </a:rPr>
              <a:t>Compute each cluster’s radius</a:t>
            </a:r>
            <a:endParaRPr lang="fr-FR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6F86E895-4E9C-4302-BCF2-5FBF48B8CB3F}"/>
              </a:ext>
            </a:extLst>
          </p:cNvPr>
          <p:cNvGrpSpPr/>
          <p:nvPr/>
        </p:nvGrpSpPr>
        <p:grpSpPr>
          <a:xfrm>
            <a:off x="4522455" y="3453800"/>
            <a:ext cx="1547876" cy="1486405"/>
            <a:chOff x="3807559" y="2639092"/>
            <a:chExt cx="1364071" cy="1309899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C00FB38-9D85-40BC-9A95-AEE953827349}"/>
                </a:ext>
              </a:extLst>
            </p:cNvPr>
            <p:cNvSpPr/>
            <p:nvPr/>
          </p:nvSpPr>
          <p:spPr>
            <a:xfrm>
              <a:off x="3807559" y="2639092"/>
              <a:ext cx="1364071" cy="1309899"/>
            </a:xfrm>
            <a:prstGeom prst="ellipse">
              <a:avLst/>
            </a:prstGeom>
            <a:solidFill>
              <a:srgbClr val="00818A">
                <a:alpha val="10196"/>
              </a:srgbClr>
            </a:solidFill>
            <a:ln w="12700"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2" name="Graphique 61" descr="Fermer contour">
              <a:extLst>
                <a:ext uri="{FF2B5EF4-FFF2-40B4-BE49-F238E27FC236}">
                  <a16:creationId xmlns:a16="http://schemas.microsoft.com/office/drawing/2014/main" id="{E224B522-7593-4DC7-990E-8A14F4A1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436159" y="2740781"/>
              <a:ext cx="83277" cy="83277"/>
            </a:xfrm>
            <a:prstGeom prst="rect">
              <a:avLst/>
            </a:prstGeom>
          </p:spPr>
        </p:pic>
        <p:pic>
          <p:nvPicPr>
            <p:cNvPr id="63" name="Graphique 62" descr="Fermer contour">
              <a:extLst>
                <a:ext uri="{FF2B5EF4-FFF2-40B4-BE49-F238E27FC236}">
                  <a16:creationId xmlns:a16="http://schemas.microsoft.com/office/drawing/2014/main" id="{D8E2FCEC-C603-4A2A-AAF2-8E21E02E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034041" y="3424135"/>
              <a:ext cx="83277" cy="83277"/>
            </a:xfrm>
            <a:prstGeom prst="rect">
              <a:avLst/>
            </a:prstGeom>
          </p:spPr>
        </p:pic>
        <p:pic>
          <p:nvPicPr>
            <p:cNvPr id="64" name="Graphique 63" descr="Fermer contour">
              <a:extLst>
                <a:ext uri="{FF2B5EF4-FFF2-40B4-BE49-F238E27FC236}">
                  <a16:creationId xmlns:a16="http://schemas.microsoft.com/office/drawing/2014/main" id="{AB4F9777-7AD0-4CBA-9C44-6EC17B94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117318" y="3166152"/>
              <a:ext cx="83277" cy="83277"/>
            </a:xfrm>
            <a:prstGeom prst="rect">
              <a:avLst/>
            </a:prstGeom>
          </p:spPr>
        </p:pic>
        <p:pic>
          <p:nvPicPr>
            <p:cNvPr id="65" name="Graphique 64" descr="Fermer contour">
              <a:extLst>
                <a:ext uri="{FF2B5EF4-FFF2-40B4-BE49-F238E27FC236}">
                  <a16:creationId xmlns:a16="http://schemas.microsoft.com/office/drawing/2014/main" id="{B9BB089F-9455-4A30-9026-914398C76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430554" y="3241801"/>
              <a:ext cx="131571" cy="131571"/>
            </a:xfrm>
            <a:prstGeom prst="rect">
              <a:avLst/>
            </a:prstGeom>
          </p:spPr>
        </p:pic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0AF14E10-DA42-49B0-A0F1-DDA53FED30E6}"/>
                </a:ext>
              </a:extLst>
            </p:cNvPr>
            <p:cNvCxnSpPr>
              <a:cxnSpLocks/>
              <a:stCxn id="61" idx="5"/>
            </p:cNvCxnSpPr>
            <p:nvPr/>
          </p:nvCxnSpPr>
          <p:spPr>
            <a:xfrm flipH="1" flipV="1">
              <a:off x="4502436" y="3309217"/>
              <a:ext cx="469430" cy="447944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que 66" descr="Fermer contour">
              <a:extLst>
                <a:ext uri="{FF2B5EF4-FFF2-40B4-BE49-F238E27FC236}">
                  <a16:creationId xmlns:a16="http://schemas.microsoft.com/office/drawing/2014/main" id="{A97EFF92-382D-47C7-A009-9CECF8F6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327709" y="3665435"/>
              <a:ext cx="83277" cy="83277"/>
            </a:xfrm>
            <a:prstGeom prst="rect">
              <a:avLst/>
            </a:prstGeom>
          </p:spPr>
        </p:pic>
        <p:pic>
          <p:nvPicPr>
            <p:cNvPr id="68" name="Graphique 67" descr="Fermer contour">
              <a:extLst>
                <a:ext uri="{FF2B5EF4-FFF2-40B4-BE49-F238E27FC236}">
                  <a16:creationId xmlns:a16="http://schemas.microsoft.com/office/drawing/2014/main" id="{61C1EF6B-11E4-4CEF-B6F6-02BE373C2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912983" y="3695573"/>
              <a:ext cx="106263" cy="106263"/>
            </a:xfrm>
            <a:prstGeom prst="rect">
              <a:avLst/>
            </a:prstGeom>
          </p:spPr>
        </p:pic>
        <p:pic>
          <p:nvPicPr>
            <p:cNvPr id="69" name="Graphique 68" descr="Fermer contour">
              <a:extLst>
                <a:ext uri="{FF2B5EF4-FFF2-40B4-BE49-F238E27FC236}">
                  <a16:creationId xmlns:a16="http://schemas.microsoft.com/office/drawing/2014/main" id="{9EAEFC2C-DE0D-4813-8853-6AF7585D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781255" y="3217709"/>
              <a:ext cx="83277" cy="83277"/>
            </a:xfrm>
            <a:prstGeom prst="rect">
              <a:avLst/>
            </a:prstGeom>
          </p:spPr>
        </p:pic>
        <p:pic>
          <p:nvPicPr>
            <p:cNvPr id="70" name="Graphique 69" descr="Fermer contour">
              <a:extLst>
                <a:ext uri="{FF2B5EF4-FFF2-40B4-BE49-F238E27FC236}">
                  <a16:creationId xmlns:a16="http://schemas.microsoft.com/office/drawing/2014/main" id="{9DDD1A38-0121-4E1D-A757-123BC0018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702749" y="2853273"/>
              <a:ext cx="83277" cy="83277"/>
            </a:xfrm>
            <a:prstGeom prst="rect">
              <a:avLst/>
            </a:prstGeom>
          </p:spPr>
        </p:pic>
        <p:pic>
          <p:nvPicPr>
            <p:cNvPr id="71" name="Graphique 70" descr="Fermer contour">
              <a:extLst>
                <a:ext uri="{FF2B5EF4-FFF2-40B4-BE49-F238E27FC236}">
                  <a16:creationId xmlns:a16="http://schemas.microsoft.com/office/drawing/2014/main" id="{96D4EDC9-D9A5-4DA8-A095-8E35F6FC0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130239" y="2930250"/>
              <a:ext cx="83277" cy="832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D7057527-7905-4104-BE19-921BF57E4CA0}"/>
                  </a:ext>
                </a:extLst>
              </p:cNvPr>
              <p:cNvSpPr txBox="1"/>
              <p:nvPr/>
            </p:nvSpPr>
            <p:spPr>
              <a:xfrm>
                <a:off x="3801395" y="5271539"/>
                <a:ext cx="3005304" cy="650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rgbClr val="CC5856"/>
                    </a:solidFill>
                    <a:latin typeface="Avenir Next LT Pro" panose="020B0504020202020204" pitchFamily="34" charset="0"/>
                  </a:rPr>
                  <a:t>radius</a:t>
                </a:r>
                <a:r>
                  <a:rPr lang="en-US" sz="1500" dirty="0">
                    <a:solidFill>
                      <a:srgbClr val="CC5856"/>
                    </a:solidFill>
                    <a:latin typeface="Avenir Next LT Pro" panose="020B0504020202020204" pitchFamily="34" charset="0"/>
                  </a:rPr>
                  <a:t>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sz="1500" i="1" smtClean="0">
                            <a:solidFill>
                              <a:srgbClr val="CC585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fr-FR" sz="1500" i="1">
                                <a:solidFill>
                                  <a:srgbClr val="CC585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fr-FR" sz="1500" i="1">
                                    <a:solidFill>
                                      <a:srgbClr val="CC585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fr-FR" sz="1500">
                                    <a:solidFill>
                                      <a:srgbClr val="CC5856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fr-FR" sz="1500" i="1">
                                    <a:solidFill>
                                      <a:srgbClr val="CC5856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fr-FR" sz="1500" i="1">
                                    <a:solidFill>
                                      <a:srgbClr val="CC585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fr-FR" sz="1500" i="1">
                                    <a:solidFill>
                                      <a:srgbClr val="CC585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𝑐𝑙𝑢𝑠𝑡𝑒𝑟</m:t>
                                </m:r>
                              </m:lim>
                            </m:limLow>
                          </m:fName>
                          <m:e>
                            <m:r>
                              <a:rPr lang="fr-FR" sz="1500" i="1">
                                <a:solidFill>
                                  <a:srgbClr val="CC585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fr-FR" sz="1500" i="1">
                                <a:solidFill>
                                  <a:srgbClr val="CC585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500" i="1">
                                <a:solidFill>
                                  <a:srgbClr val="CC5856"/>
                                </a:solidFill>
                                <a:latin typeface="Cambria Math" panose="02040503050406030204" pitchFamily="18" charset="0"/>
                              </a:rPr>
                              <m:t>𝑐𝑒𝑛𝑡𝑟𝑜𝑖𝑑</m:t>
                            </m:r>
                            <m:r>
                              <a:rPr lang="fr-FR" sz="1500" i="1">
                                <a:solidFill>
                                  <a:srgbClr val="CC5856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1500" i="1">
                                <a:solidFill>
                                  <a:srgbClr val="CC585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1500" i="1">
                                <a:solidFill>
                                  <a:srgbClr val="CC585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fName>
                      <m:e>
                        <m:r>
                          <a:rPr lang="fr-FR" sz="1500" b="0" i="1" smtClean="0">
                            <a:solidFill>
                              <a:srgbClr val="CC585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500" dirty="0">
                  <a:solidFill>
                    <a:srgbClr val="C000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algn="ctr"/>
                <a:endParaRPr lang="fr-FR" sz="1500" dirty="0">
                  <a:solidFill>
                    <a:srgbClr val="C00000"/>
                  </a:solidFill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D7057527-7905-4104-BE19-921BF57E4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95" y="5271539"/>
                <a:ext cx="3005304" cy="650499"/>
              </a:xfrm>
              <a:prstGeom prst="rect">
                <a:avLst/>
              </a:prstGeom>
              <a:blipFill>
                <a:blip r:embed="rId8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e 34">
            <a:extLst>
              <a:ext uri="{FF2B5EF4-FFF2-40B4-BE49-F238E27FC236}">
                <a16:creationId xmlns:a16="http://schemas.microsoft.com/office/drawing/2014/main" id="{6844441E-ABA5-4FE5-A935-43DEFE578C18}"/>
              </a:ext>
            </a:extLst>
          </p:cNvPr>
          <p:cNvGrpSpPr/>
          <p:nvPr/>
        </p:nvGrpSpPr>
        <p:grpSpPr>
          <a:xfrm>
            <a:off x="2062983" y="4432996"/>
            <a:ext cx="861786" cy="825958"/>
            <a:chOff x="2094428" y="3454383"/>
            <a:chExt cx="536626" cy="514316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5BBEF493-BBA7-40BA-8CD1-F61563AE78CF}"/>
                </a:ext>
              </a:extLst>
            </p:cNvPr>
            <p:cNvGrpSpPr/>
            <p:nvPr/>
          </p:nvGrpSpPr>
          <p:grpSpPr>
            <a:xfrm>
              <a:off x="2094428" y="3454383"/>
              <a:ext cx="536626" cy="514316"/>
              <a:chOff x="1927069" y="3429000"/>
              <a:chExt cx="536626" cy="514316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A4C37469-8BB0-47B1-98F8-4AF1ED5BDEF7}"/>
                  </a:ext>
                </a:extLst>
              </p:cNvPr>
              <p:cNvSpPr/>
              <p:nvPr/>
            </p:nvSpPr>
            <p:spPr>
              <a:xfrm>
                <a:off x="1927069" y="3429000"/>
                <a:ext cx="536626" cy="514316"/>
              </a:xfrm>
              <a:prstGeom prst="ellipse">
                <a:avLst/>
              </a:prstGeom>
              <a:solidFill>
                <a:srgbClr val="00818A">
                  <a:alpha val="10196"/>
                </a:srgbClr>
              </a:solidFill>
              <a:ln w="1270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29" name="Graphique 28" descr="Fermer contour">
                <a:extLst>
                  <a:ext uri="{FF2B5EF4-FFF2-40B4-BE49-F238E27FC236}">
                    <a16:creationId xmlns:a16="http://schemas.microsoft.com/office/drawing/2014/main" id="{09DB8AA9-B478-4532-8D88-2ACB55CC8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2096387" y="3451845"/>
                <a:ext cx="83277" cy="83277"/>
              </a:xfrm>
              <a:prstGeom prst="rect">
                <a:avLst/>
              </a:prstGeom>
            </p:spPr>
          </p:pic>
          <p:pic>
            <p:nvPicPr>
              <p:cNvPr id="30" name="Graphique 29" descr="Fermer contour">
                <a:extLst>
                  <a:ext uri="{FF2B5EF4-FFF2-40B4-BE49-F238E27FC236}">
                    <a16:creationId xmlns:a16="http://schemas.microsoft.com/office/drawing/2014/main" id="{6BA9862E-FAD3-40DF-B733-79DA298BF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2096387" y="3774046"/>
                <a:ext cx="83277" cy="83277"/>
              </a:xfrm>
              <a:prstGeom prst="rect">
                <a:avLst/>
              </a:prstGeom>
            </p:spPr>
          </p:pic>
          <p:pic>
            <p:nvPicPr>
              <p:cNvPr id="31" name="Graphique 30" descr="Fermer contour">
                <a:extLst>
                  <a:ext uri="{FF2B5EF4-FFF2-40B4-BE49-F238E27FC236}">
                    <a16:creationId xmlns:a16="http://schemas.microsoft.com/office/drawing/2014/main" id="{1332B3DC-B800-4364-B02B-07B11F1D5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1985425" y="3687717"/>
                <a:ext cx="83277" cy="83277"/>
              </a:xfrm>
              <a:prstGeom prst="rect">
                <a:avLst/>
              </a:prstGeom>
            </p:spPr>
          </p:pic>
          <p:pic>
            <p:nvPicPr>
              <p:cNvPr id="32" name="Graphique 31" descr="Fermer contour">
                <a:extLst>
                  <a:ext uri="{FF2B5EF4-FFF2-40B4-BE49-F238E27FC236}">
                    <a16:creationId xmlns:a16="http://schemas.microsoft.com/office/drawing/2014/main" id="{14BA5C7F-DC24-4E8D-AF9E-15C36CD67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2380418" y="3648917"/>
                <a:ext cx="83277" cy="83277"/>
              </a:xfrm>
              <a:prstGeom prst="rect">
                <a:avLst/>
              </a:prstGeom>
            </p:spPr>
          </p:pic>
        </p:grpSp>
        <p:pic>
          <p:nvPicPr>
            <p:cNvPr id="37" name="Graphique 36" descr="Fermer contour">
              <a:extLst>
                <a:ext uri="{FF2B5EF4-FFF2-40B4-BE49-F238E27FC236}">
                  <a16:creationId xmlns:a16="http://schemas.microsoft.com/office/drawing/2014/main" id="{01D5D86F-42C6-49D3-B817-B5333AA9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343589" y="3671772"/>
              <a:ext cx="83277" cy="83277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386309E-DACE-4B76-AC02-B24ECFE844AC}"/>
              </a:ext>
            </a:extLst>
          </p:cNvPr>
          <p:cNvGrpSpPr/>
          <p:nvPr/>
        </p:nvGrpSpPr>
        <p:grpSpPr>
          <a:xfrm>
            <a:off x="493435" y="4216014"/>
            <a:ext cx="828501" cy="825958"/>
            <a:chOff x="827904" y="3292237"/>
            <a:chExt cx="515900" cy="514316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2BBEDDA-DBC3-4F7C-8E9C-BF2A0E72D18C}"/>
                </a:ext>
              </a:extLst>
            </p:cNvPr>
            <p:cNvGrpSpPr/>
            <p:nvPr/>
          </p:nvGrpSpPr>
          <p:grpSpPr>
            <a:xfrm>
              <a:off x="827904" y="3292237"/>
              <a:ext cx="515900" cy="514316"/>
              <a:chOff x="827904" y="3292237"/>
              <a:chExt cx="515900" cy="514316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6494083D-4F39-400E-8B8E-18F6B60AF624}"/>
                  </a:ext>
                </a:extLst>
              </p:cNvPr>
              <p:cNvSpPr/>
              <p:nvPr/>
            </p:nvSpPr>
            <p:spPr>
              <a:xfrm>
                <a:off x="827904" y="3292237"/>
                <a:ext cx="515900" cy="514316"/>
              </a:xfrm>
              <a:prstGeom prst="ellipse">
                <a:avLst/>
              </a:prstGeom>
              <a:solidFill>
                <a:srgbClr val="09194F">
                  <a:alpha val="10196"/>
                </a:srgbClr>
              </a:solidFill>
              <a:ln w="12700">
                <a:solidFill>
                  <a:srgbClr val="0919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22" name="Graphique 21" descr="Fermer contour">
                <a:extLst>
                  <a:ext uri="{FF2B5EF4-FFF2-40B4-BE49-F238E27FC236}">
                    <a16:creationId xmlns:a16="http://schemas.microsoft.com/office/drawing/2014/main" id="{38496549-FCFF-442C-9A8F-69B502058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1126692" y="3349203"/>
                <a:ext cx="83277" cy="83277"/>
              </a:xfrm>
              <a:prstGeom prst="rect">
                <a:avLst/>
              </a:prstGeom>
            </p:spPr>
          </p:pic>
          <p:pic>
            <p:nvPicPr>
              <p:cNvPr id="23" name="Graphique 22" descr="Fermer contour">
                <a:extLst>
                  <a:ext uri="{FF2B5EF4-FFF2-40B4-BE49-F238E27FC236}">
                    <a16:creationId xmlns:a16="http://schemas.microsoft.com/office/drawing/2014/main" id="{33142398-4424-4154-BDDA-497C26D3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827904" y="3550434"/>
                <a:ext cx="83277" cy="83277"/>
              </a:xfrm>
              <a:prstGeom prst="rect">
                <a:avLst/>
              </a:prstGeom>
            </p:spPr>
          </p:pic>
          <p:pic>
            <p:nvPicPr>
              <p:cNvPr id="26" name="Graphique 25" descr="Fermer contour">
                <a:extLst>
                  <a:ext uri="{FF2B5EF4-FFF2-40B4-BE49-F238E27FC236}">
                    <a16:creationId xmlns:a16="http://schemas.microsoft.com/office/drawing/2014/main" id="{46BC7688-B5E9-4BC3-9155-85764DC47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937861" y="3669903"/>
                <a:ext cx="83277" cy="83277"/>
              </a:xfrm>
              <a:prstGeom prst="rect">
                <a:avLst/>
              </a:prstGeom>
            </p:spPr>
          </p:pic>
          <p:pic>
            <p:nvPicPr>
              <p:cNvPr id="27" name="Graphique 26" descr="Fermer contour">
                <a:extLst>
                  <a:ext uri="{FF2B5EF4-FFF2-40B4-BE49-F238E27FC236}">
                    <a16:creationId xmlns:a16="http://schemas.microsoft.com/office/drawing/2014/main" id="{FB6F7D63-B23B-4A13-A046-61D49FA36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1174272" y="3669903"/>
                <a:ext cx="83277" cy="83277"/>
              </a:xfrm>
              <a:prstGeom prst="rect">
                <a:avLst/>
              </a:prstGeom>
            </p:spPr>
          </p:pic>
        </p:grpSp>
        <p:pic>
          <p:nvPicPr>
            <p:cNvPr id="38" name="Graphique 37" descr="Fermer contour">
              <a:extLst>
                <a:ext uri="{FF2B5EF4-FFF2-40B4-BE49-F238E27FC236}">
                  <a16:creationId xmlns:a16="http://schemas.microsoft.com/office/drawing/2014/main" id="{DC257C1B-9632-4ED4-B39F-73E44A85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034552" y="3518866"/>
              <a:ext cx="83277" cy="83277"/>
            </a:xfrm>
            <a:prstGeom prst="rect">
              <a:avLst/>
            </a:prstGeom>
          </p:spPr>
        </p:pic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496BE1DF-11C3-4172-9A76-3387BFCDB66B}"/>
              </a:ext>
            </a:extLst>
          </p:cNvPr>
          <p:cNvSpPr txBox="1"/>
          <p:nvPr/>
        </p:nvSpPr>
        <p:spPr>
          <a:xfrm>
            <a:off x="609025" y="5283516"/>
            <a:ext cx="23504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CC5856"/>
                </a:solidFill>
                <a:latin typeface="Avenir Next LT Pro" panose="020B0504020202020204" pitchFamily="34" charset="0"/>
              </a:rPr>
              <a:t>Minimize distances to clusters’ center</a:t>
            </a:r>
            <a:endParaRPr lang="fr-FR" sz="1500" dirty="0">
              <a:solidFill>
                <a:srgbClr val="CC5856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1F029765-5D77-4321-B38E-F1B52AC3D250}"/>
              </a:ext>
            </a:extLst>
          </p:cNvPr>
          <p:cNvGrpSpPr/>
          <p:nvPr/>
        </p:nvGrpSpPr>
        <p:grpSpPr>
          <a:xfrm>
            <a:off x="1260538" y="3275309"/>
            <a:ext cx="1144014" cy="1079906"/>
            <a:chOff x="1473907" y="2406037"/>
            <a:chExt cx="712367" cy="672447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1A4CC1D-1A10-40CF-9218-52BDE184D8FB}"/>
                </a:ext>
              </a:extLst>
            </p:cNvPr>
            <p:cNvSpPr/>
            <p:nvPr/>
          </p:nvSpPr>
          <p:spPr>
            <a:xfrm>
              <a:off x="1473907" y="2406037"/>
              <a:ext cx="712367" cy="672447"/>
            </a:xfrm>
            <a:prstGeom prst="ellipse">
              <a:avLst/>
            </a:prstGeom>
            <a:solidFill>
              <a:srgbClr val="00818A">
                <a:alpha val="10196"/>
              </a:srgbClr>
            </a:solidFill>
            <a:ln w="12700"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4" name="Graphique 23" descr="Fermer contour">
              <a:extLst>
                <a:ext uri="{FF2B5EF4-FFF2-40B4-BE49-F238E27FC236}">
                  <a16:creationId xmlns:a16="http://schemas.microsoft.com/office/drawing/2014/main" id="{791910E1-70A1-4CC1-AC10-966F987E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1899416" y="2474764"/>
              <a:ext cx="83277" cy="83277"/>
            </a:xfrm>
            <a:prstGeom prst="rect">
              <a:avLst/>
            </a:prstGeom>
          </p:spPr>
        </p:pic>
        <p:pic>
          <p:nvPicPr>
            <p:cNvPr id="25" name="Graphique 24" descr="Fermer contour">
              <a:extLst>
                <a:ext uri="{FF2B5EF4-FFF2-40B4-BE49-F238E27FC236}">
                  <a16:creationId xmlns:a16="http://schemas.microsoft.com/office/drawing/2014/main" id="{B8A42D47-0CB0-412F-9800-97DDAD5CA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800017" y="2733179"/>
              <a:ext cx="83277" cy="83277"/>
            </a:xfrm>
            <a:prstGeom prst="rect">
              <a:avLst/>
            </a:prstGeom>
          </p:spPr>
        </p:pic>
        <p:pic>
          <p:nvPicPr>
            <p:cNvPr id="28" name="Graphique 27" descr="Fermer contour">
              <a:extLst>
                <a:ext uri="{FF2B5EF4-FFF2-40B4-BE49-F238E27FC236}">
                  <a16:creationId xmlns:a16="http://schemas.microsoft.com/office/drawing/2014/main" id="{A0B7D5EE-B415-47F8-BE8E-A18FA0B8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1605196" y="2711229"/>
              <a:ext cx="83277" cy="83277"/>
            </a:xfrm>
            <a:prstGeom prst="rect">
              <a:avLst/>
            </a:prstGeom>
          </p:spPr>
        </p:pic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254CF84-68B5-4BD6-98A9-D36198E47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656" y="2530619"/>
              <a:ext cx="99398" cy="236286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Graphique 98" descr="Fermer contour">
              <a:extLst>
                <a:ext uri="{FF2B5EF4-FFF2-40B4-BE49-F238E27FC236}">
                  <a16:creationId xmlns:a16="http://schemas.microsoft.com/office/drawing/2014/main" id="{41858B56-F5B5-4937-990B-FA3E70A23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1988567" y="2808544"/>
              <a:ext cx="83277" cy="83277"/>
            </a:xfrm>
            <a:prstGeom prst="rect">
              <a:avLst/>
            </a:prstGeom>
          </p:spPr>
        </p:pic>
        <p:pic>
          <p:nvPicPr>
            <p:cNvPr id="101" name="Graphique 100" descr="Fermer contour">
              <a:extLst>
                <a:ext uri="{FF2B5EF4-FFF2-40B4-BE49-F238E27FC236}">
                  <a16:creationId xmlns:a16="http://schemas.microsoft.com/office/drawing/2014/main" id="{A650A9E8-F9AD-4D1A-8F56-CD159DBB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1712071" y="2906659"/>
              <a:ext cx="83277" cy="83277"/>
            </a:xfrm>
            <a:prstGeom prst="rect">
              <a:avLst/>
            </a:prstGeom>
          </p:spPr>
        </p:pic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F0CF344-CEEF-4FC5-985F-01C33D7D7EAB}"/>
              </a:ext>
            </a:extLst>
          </p:cNvPr>
          <p:cNvSpPr txBox="1"/>
          <p:nvPr/>
        </p:nvSpPr>
        <p:spPr>
          <a:xfrm>
            <a:off x="7542393" y="2390951"/>
            <a:ext cx="40754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venir Next LT Pro" panose="020B0504020202020204" pitchFamily="34" charset="0"/>
              </a:rPr>
              <a:t>3</a:t>
            </a:r>
            <a:r>
              <a:rPr lang="en-US" b="1" dirty="0">
                <a:latin typeface="Avenir Next LT Pro" panose="020B0504020202020204" pitchFamily="34" charset="0"/>
              </a:rPr>
              <a:t>. </a:t>
            </a:r>
            <a:r>
              <a:rPr lang="en-US" dirty="0">
                <a:latin typeface="Avenir Next LT Pro" panose="020B0504020202020204" pitchFamily="34" charset="0"/>
              </a:rPr>
              <a:t>Prediction and rejection :</a:t>
            </a:r>
            <a:endParaRPr lang="fr-FR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A8CC88DC-E843-4873-B4D2-6E3EC3773AB1}"/>
              </a:ext>
            </a:extLst>
          </p:cNvPr>
          <p:cNvSpPr txBox="1"/>
          <p:nvPr/>
        </p:nvSpPr>
        <p:spPr>
          <a:xfrm>
            <a:off x="10015574" y="4703112"/>
            <a:ext cx="185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7030A0"/>
                </a:solidFill>
                <a:latin typeface="Avenir Next LT Pro" panose="020B0504020202020204" pitchFamily="34" charset="0"/>
              </a:rPr>
              <a:t>T</a:t>
            </a:r>
            <a:r>
              <a:rPr lang="en-US" sz="1400" dirty="0">
                <a:solidFill>
                  <a:srgbClr val="7030A0"/>
                </a:solidFill>
                <a:latin typeface="Avenir Next LT Pro" panose="020B0504020202020204" pitchFamily="34" charset="0"/>
              </a:rPr>
              <a:t> : Threshold to be calibrated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7D718839-EF60-46F9-B6AB-2268C15B5FA1}"/>
              </a:ext>
            </a:extLst>
          </p:cNvPr>
          <p:cNvSpPr txBox="1"/>
          <p:nvPr/>
        </p:nvSpPr>
        <p:spPr>
          <a:xfrm>
            <a:off x="9949626" y="3331620"/>
            <a:ext cx="1668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venir Next LT Pro" panose="020B0504020202020204" pitchFamily="34" charset="0"/>
              </a:rPr>
              <a:t>Unclassified pixel p rejected</a:t>
            </a:r>
            <a:endParaRPr lang="fr-FR" sz="1400" dirty="0">
              <a:solidFill>
                <a:srgbClr val="FF0000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0DF4A041-12A6-46CB-8783-3A3EA0A67D36}"/>
              </a:ext>
            </a:extLst>
          </p:cNvPr>
          <p:cNvGrpSpPr/>
          <p:nvPr/>
        </p:nvGrpSpPr>
        <p:grpSpPr>
          <a:xfrm>
            <a:off x="7782011" y="3423835"/>
            <a:ext cx="2118433" cy="1817147"/>
            <a:chOff x="7746959" y="4105980"/>
            <a:chExt cx="2118433" cy="1817147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AB992C1-D22D-433A-BF9F-F2F7A4455C30}"/>
                </a:ext>
              </a:extLst>
            </p:cNvPr>
            <p:cNvGrpSpPr/>
            <p:nvPr/>
          </p:nvGrpSpPr>
          <p:grpSpPr>
            <a:xfrm>
              <a:off x="7746959" y="4105980"/>
              <a:ext cx="2118433" cy="1817147"/>
              <a:chOff x="220984" y="4726736"/>
              <a:chExt cx="1863390" cy="1573902"/>
            </a:xfrm>
          </p:grpSpPr>
          <p:grpSp>
            <p:nvGrpSpPr>
              <p:cNvPr id="135" name="Groupe 134">
                <a:extLst>
                  <a:ext uri="{FF2B5EF4-FFF2-40B4-BE49-F238E27FC236}">
                    <a16:creationId xmlns:a16="http://schemas.microsoft.com/office/drawing/2014/main" id="{2C9087B4-088C-45B2-AEF3-B2CA6B33A141}"/>
                  </a:ext>
                </a:extLst>
              </p:cNvPr>
              <p:cNvGrpSpPr/>
              <p:nvPr/>
            </p:nvGrpSpPr>
            <p:grpSpPr>
              <a:xfrm>
                <a:off x="220984" y="4726736"/>
                <a:ext cx="1621175" cy="1573902"/>
                <a:chOff x="399979" y="4853083"/>
                <a:chExt cx="1364071" cy="1282233"/>
              </a:xfrm>
            </p:grpSpPr>
            <p:pic>
              <p:nvPicPr>
                <p:cNvPr id="117" name="Graphique 116" descr="Fermer contour">
                  <a:extLst>
                    <a:ext uri="{FF2B5EF4-FFF2-40B4-BE49-F238E27FC236}">
                      <a16:creationId xmlns:a16="http://schemas.microsoft.com/office/drawing/2014/main" id="{CA086DD2-F90C-45A0-B2A5-1F17412E9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17792" y="5921064"/>
                  <a:ext cx="83277" cy="83277"/>
                </a:xfrm>
                <a:prstGeom prst="rect">
                  <a:avLst/>
                </a:prstGeom>
              </p:spPr>
            </p:pic>
            <p:grpSp>
              <p:nvGrpSpPr>
                <p:cNvPr id="134" name="Groupe 133">
                  <a:extLst>
                    <a:ext uri="{FF2B5EF4-FFF2-40B4-BE49-F238E27FC236}">
                      <a16:creationId xmlns:a16="http://schemas.microsoft.com/office/drawing/2014/main" id="{CAA8067C-8291-49B2-B30B-E4126336CDA0}"/>
                    </a:ext>
                  </a:extLst>
                </p:cNvPr>
                <p:cNvGrpSpPr/>
                <p:nvPr/>
              </p:nvGrpSpPr>
              <p:grpSpPr>
                <a:xfrm>
                  <a:off x="399979" y="4853083"/>
                  <a:ext cx="1364071" cy="1282233"/>
                  <a:chOff x="399979" y="4853083"/>
                  <a:chExt cx="1364071" cy="1282233"/>
                </a:xfrm>
              </p:grpSpPr>
              <p:sp>
                <p:nvSpPr>
                  <p:cNvPr id="129" name="Ellipse 128">
                    <a:extLst>
                      <a:ext uri="{FF2B5EF4-FFF2-40B4-BE49-F238E27FC236}">
                        <a16:creationId xmlns:a16="http://schemas.microsoft.com/office/drawing/2014/main" id="{D04F415B-1A25-4EA0-839B-55D8E2636647}"/>
                      </a:ext>
                    </a:extLst>
                  </p:cNvPr>
                  <p:cNvSpPr/>
                  <p:nvPr/>
                </p:nvSpPr>
                <p:spPr>
                  <a:xfrm>
                    <a:off x="556873" y="5001548"/>
                    <a:ext cx="1063771" cy="1002793"/>
                  </a:xfrm>
                  <a:prstGeom prst="ellipse">
                    <a:avLst/>
                  </a:prstGeom>
                  <a:solidFill>
                    <a:srgbClr val="00818A">
                      <a:alpha val="10196"/>
                    </a:srgbClr>
                  </a:solidFill>
                  <a:ln w="12700">
                    <a:solidFill>
                      <a:srgbClr val="00818A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grpSp>
                <p:nvGrpSpPr>
                  <p:cNvPr id="104" name="Groupe 103">
                    <a:extLst>
                      <a:ext uri="{FF2B5EF4-FFF2-40B4-BE49-F238E27FC236}">
                        <a16:creationId xmlns:a16="http://schemas.microsoft.com/office/drawing/2014/main" id="{551D961D-96EF-4EF6-B7D4-81632E61A720}"/>
                      </a:ext>
                    </a:extLst>
                  </p:cNvPr>
                  <p:cNvGrpSpPr/>
                  <p:nvPr/>
                </p:nvGrpSpPr>
                <p:grpSpPr>
                  <a:xfrm>
                    <a:off x="399979" y="4853083"/>
                    <a:ext cx="1364071" cy="1282233"/>
                    <a:chOff x="3807559" y="2639092"/>
                    <a:chExt cx="1364071" cy="1282233"/>
                  </a:xfrm>
                </p:grpSpPr>
                <p:sp>
                  <p:nvSpPr>
                    <p:cNvPr id="105" name="Ellipse 104">
                      <a:extLst>
                        <a:ext uri="{FF2B5EF4-FFF2-40B4-BE49-F238E27FC236}">
                          <a16:creationId xmlns:a16="http://schemas.microsoft.com/office/drawing/2014/main" id="{2EA13C25-3C45-4F55-B73B-5F388FBB1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7559" y="2639092"/>
                      <a:ext cx="1364071" cy="1282233"/>
                    </a:xfrm>
                    <a:prstGeom prst="ellipse">
                      <a:avLst/>
                    </a:prstGeom>
                    <a:solidFill>
                      <a:srgbClr val="00818A">
                        <a:alpha val="10196"/>
                      </a:srgbClr>
                    </a:solidFill>
                    <a:ln w="12700">
                      <a:solidFill>
                        <a:srgbClr val="00818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pic>
                  <p:nvPicPr>
                    <p:cNvPr id="106" name="Graphique 105" descr="Fermer contour">
                      <a:extLst>
                        <a:ext uri="{FF2B5EF4-FFF2-40B4-BE49-F238E27FC236}">
                          <a16:creationId xmlns:a16="http://schemas.microsoft.com/office/drawing/2014/main" id="{9A90363D-5397-437A-8DAE-ACF4AA0094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436159" y="2740781"/>
                      <a:ext cx="83277" cy="832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7" name="Graphique 106" descr="Fermer contour">
                      <a:extLst>
                        <a:ext uri="{FF2B5EF4-FFF2-40B4-BE49-F238E27FC236}">
                          <a16:creationId xmlns:a16="http://schemas.microsoft.com/office/drawing/2014/main" id="{BB0D15C5-EF79-4443-976C-23C1AA7068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034041" y="3424135"/>
                      <a:ext cx="83277" cy="832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Graphique 107" descr="Fermer contour">
                      <a:extLst>
                        <a:ext uri="{FF2B5EF4-FFF2-40B4-BE49-F238E27FC236}">
                          <a16:creationId xmlns:a16="http://schemas.microsoft.com/office/drawing/2014/main" id="{36B5F116-23D0-4383-A2FD-32480097E7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117318" y="3166152"/>
                      <a:ext cx="83277" cy="832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9" name="Graphique 108" descr="Fermer contour">
                      <a:extLst>
                        <a:ext uri="{FF2B5EF4-FFF2-40B4-BE49-F238E27FC236}">
                          <a16:creationId xmlns:a16="http://schemas.microsoft.com/office/drawing/2014/main" id="{732A83E9-F822-480D-AA2F-FE64B88CEF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430554" y="3241801"/>
                      <a:ext cx="131571" cy="1315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1" name="Graphique 110" descr="Fermer contour">
                      <a:extLst>
                        <a:ext uri="{FF2B5EF4-FFF2-40B4-BE49-F238E27FC236}">
                          <a16:creationId xmlns:a16="http://schemas.microsoft.com/office/drawing/2014/main" id="{E16838EB-B942-4917-B3CC-7817944742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327709" y="3665435"/>
                      <a:ext cx="83277" cy="832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Graphique 112" descr="Fermer contour">
                      <a:extLst>
                        <a:ext uri="{FF2B5EF4-FFF2-40B4-BE49-F238E27FC236}">
                          <a16:creationId xmlns:a16="http://schemas.microsoft.com/office/drawing/2014/main" id="{CF60442E-BB12-4F27-967D-8D2A8FAB0A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781255" y="3520160"/>
                      <a:ext cx="83277" cy="832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" name="Graphique 113" descr="Fermer contour">
                      <a:extLst>
                        <a:ext uri="{FF2B5EF4-FFF2-40B4-BE49-F238E27FC236}">
                          <a16:creationId xmlns:a16="http://schemas.microsoft.com/office/drawing/2014/main" id="{B38BEA37-36AD-4BFC-B7B0-84D51D9CF8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702749" y="2853273"/>
                      <a:ext cx="83277" cy="832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" name="Graphique 114" descr="Fermer contour">
                      <a:extLst>
                        <a:ext uri="{FF2B5EF4-FFF2-40B4-BE49-F238E27FC236}">
                          <a16:creationId xmlns:a16="http://schemas.microsoft.com/office/drawing/2014/main" id="{0965857A-7296-4C0C-B6F5-2AF79BD8B0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186634" y="2903366"/>
                      <a:ext cx="83277" cy="8327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31" name="Connecteur droit 130">
                    <a:extLst>
                      <a:ext uri="{FF2B5EF4-FFF2-40B4-BE49-F238E27FC236}">
                        <a16:creationId xmlns:a16="http://schemas.microsoft.com/office/drawing/2014/main" id="{88463C1D-BEFC-41E0-AE65-EEA2D6C4E3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85913" y="5155378"/>
                    <a:ext cx="362766" cy="325184"/>
                  </a:xfrm>
                  <a:prstGeom prst="line">
                    <a:avLst/>
                  </a:prstGeom>
                  <a:ln w="12700">
                    <a:solidFill>
                      <a:srgbClr val="C0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ZoneTexte 132">
                    <a:extLst>
                      <a:ext uri="{FF2B5EF4-FFF2-40B4-BE49-F238E27FC236}">
                        <a16:creationId xmlns:a16="http://schemas.microsoft.com/office/drawing/2014/main" id="{544B94E6-52D2-49AD-9856-7BCF13A9407E}"/>
                      </a:ext>
                    </a:extLst>
                  </p:cNvPr>
                  <p:cNvSpPr txBox="1"/>
                  <p:nvPr/>
                </p:nvSpPr>
                <p:spPr>
                  <a:xfrm>
                    <a:off x="790179" y="5151785"/>
                    <a:ext cx="432609" cy="2171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a:t>R x T</a:t>
                    </a:r>
                    <a:r>
                      <a:rPr lang="en-US" sz="1400" b="1" dirty="0">
                        <a:solidFill>
                          <a:srgbClr val="7030A0"/>
                        </a:solidFill>
                        <a:latin typeface="Avenir Next LT Pro" panose="020B0504020202020204" pitchFamily="34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a:t> </a:t>
                    </a:r>
                    <a:endParaRPr lang="fr-FR" sz="1400" b="1" dirty="0">
                      <a:solidFill>
                        <a:srgbClr val="7030A0"/>
                      </a:solidFill>
                      <a:latin typeface="Avenir Next LT Pro" panose="020B0504020202020204" pitchFamily="34" charset="0"/>
                      <a:ea typeface="Cambria Math" panose="02040503050406030204" pitchFamily="18" charset="0"/>
                      <a:cs typeface="Calibri Light" panose="020F0302020204030204" pitchFamily="34" charset="0"/>
                    </a:endParaRPr>
                  </a:p>
                </p:txBody>
              </p:sp>
            </p:grpSp>
          </p:grpSp>
          <p:pic>
            <p:nvPicPr>
              <p:cNvPr id="145" name="Graphique 144" descr="Fermer contour">
                <a:extLst>
                  <a:ext uri="{FF2B5EF4-FFF2-40B4-BE49-F238E27FC236}">
                    <a16:creationId xmlns:a16="http://schemas.microsoft.com/office/drawing/2014/main" id="{091B0C3A-C0B3-4797-B425-0A527C656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1456050" y="4902665"/>
                <a:ext cx="131571" cy="131571"/>
              </a:xfrm>
              <a:prstGeom prst="rect">
                <a:avLst/>
              </a:prstGeom>
            </p:spPr>
          </p:pic>
          <p:pic>
            <p:nvPicPr>
              <p:cNvPr id="146" name="Graphique 145" descr="Fermer contour">
                <a:extLst>
                  <a:ext uri="{FF2B5EF4-FFF2-40B4-BE49-F238E27FC236}">
                    <a16:creationId xmlns:a16="http://schemas.microsoft.com/office/drawing/2014/main" id="{A20E98CC-7605-41AD-BF9C-40001CDD9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1952803" y="5204924"/>
                <a:ext cx="131571" cy="131571"/>
              </a:xfrm>
              <a:prstGeom prst="rect">
                <a:avLst/>
              </a:prstGeom>
            </p:spPr>
          </p:pic>
        </p:grpSp>
        <p:pic>
          <p:nvPicPr>
            <p:cNvPr id="136" name="Graphique 135" descr="Fermer contour">
              <a:extLst>
                <a:ext uri="{FF2B5EF4-FFF2-40B4-BE49-F238E27FC236}">
                  <a16:creationId xmlns:a16="http://schemas.microsoft.com/office/drawing/2014/main" id="{1D9D35B0-665C-40B3-9873-0838A2CB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8296197" y="5253484"/>
              <a:ext cx="164357" cy="164357"/>
            </a:xfrm>
            <a:prstGeom prst="rect">
              <a:avLst/>
            </a:prstGeom>
          </p:spPr>
        </p:pic>
      </p:grpSp>
      <p:sp>
        <p:nvSpPr>
          <p:cNvPr id="88" name="Espace réservé du numéro de diapositive 5">
            <a:extLst>
              <a:ext uri="{FF2B5EF4-FFF2-40B4-BE49-F238E27FC236}">
                <a16:creationId xmlns:a16="http://schemas.microsoft.com/office/drawing/2014/main" id="{3880507A-1ABF-6C67-7EEE-1B7CEFFC3ED6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7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6A6998-AD8F-43FD-9669-DC9B69F3693E}"/>
              </a:ext>
            </a:extLst>
          </p:cNvPr>
          <p:cNvSpPr/>
          <p:nvPr/>
        </p:nvSpPr>
        <p:spPr>
          <a:xfrm>
            <a:off x="7448476" y="6563341"/>
            <a:ext cx="859069" cy="215635"/>
          </a:xfrm>
          <a:prstGeom prst="rect">
            <a:avLst/>
          </a:prstGeom>
          <a:noFill/>
          <a:ln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D3340199-23A9-5827-F7B2-DEAE5A042ECC}"/>
              </a:ext>
            </a:extLst>
          </p:cNvPr>
          <p:cNvSpPr txBox="1"/>
          <p:nvPr/>
        </p:nvSpPr>
        <p:spPr>
          <a:xfrm>
            <a:off x="2261491" y="10573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2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79629C82-F52E-735E-9327-840D20B89DBB}"/>
              </a:ext>
            </a:extLst>
          </p:cNvPr>
          <p:cNvSpPr txBox="1"/>
          <p:nvPr/>
        </p:nvSpPr>
        <p:spPr>
          <a:xfrm>
            <a:off x="2555810" y="118371"/>
            <a:ext cx="1338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Methods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558C34F-D63D-F089-2CB9-F3502332E798}"/>
              </a:ext>
            </a:extLst>
          </p:cNvPr>
          <p:cNvCxnSpPr>
            <a:cxnSpLocks/>
          </p:cNvCxnSpPr>
          <p:nvPr/>
        </p:nvCxnSpPr>
        <p:spPr>
          <a:xfrm>
            <a:off x="2710605" y="518481"/>
            <a:ext cx="94468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48BA393D-D5EE-6404-C9A1-6050EA3FC402}"/>
              </a:ext>
            </a:extLst>
          </p:cNvPr>
          <p:cNvSpPr txBox="1"/>
          <p:nvPr/>
        </p:nvSpPr>
        <p:spPr>
          <a:xfrm>
            <a:off x="5449986" y="470096"/>
            <a:ext cx="146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K-</a:t>
            </a:r>
            <a:r>
              <a:rPr lang="fr-FR" sz="24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means</a:t>
            </a:r>
            <a:endParaRPr lang="fr-FR" sz="24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52668028-ABB2-903E-3563-CD6217547AF8}"/>
              </a:ext>
            </a:extLst>
          </p:cNvPr>
          <p:cNvSpPr txBox="1"/>
          <p:nvPr/>
        </p:nvSpPr>
        <p:spPr>
          <a:xfrm>
            <a:off x="3961754" y="842596"/>
            <a:ext cx="4437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818A"/>
                </a:solidFill>
                <a:effectLst/>
                <a:latin typeface="Avenir Next LT Pro" panose="020B0504020202020204" pitchFamily="34" charset="0"/>
              </a:rPr>
              <a:t>Unsupervised partitioning-based algorithm  </a:t>
            </a:r>
            <a:endParaRPr lang="fr-FR" sz="1400" dirty="0">
              <a:solidFill>
                <a:srgbClr val="00818A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734260A-752D-A8D5-8A00-CA610B6641B9}"/>
              </a:ext>
            </a:extLst>
          </p:cNvPr>
          <p:cNvSpPr/>
          <p:nvPr/>
        </p:nvSpPr>
        <p:spPr>
          <a:xfrm>
            <a:off x="5479300" y="545218"/>
            <a:ext cx="1370932" cy="31243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D7702091-5F60-57BB-1D4F-35FD25285EC6}"/>
              </a:ext>
            </a:extLst>
          </p:cNvPr>
          <p:cNvSpPr txBox="1"/>
          <p:nvPr/>
        </p:nvSpPr>
        <p:spPr>
          <a:xfrm>
            <a:off x="1651543" y="1171338"/>
            <a:ext cx="3836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fr-FR" sz="1600" b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Advantages</a:t>
            </a:r>
            <a:endParaRPr lang="fr-FR" sz="1600" b="1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Predicts new data </a:t>
            </a:r>
          </a:p>
          <a:p>
            <a:pPr marL="285750" indent="-285750" algn="just">
              <a:buFontTx/>
              <a:buChar char="-"/>
            </a:pPr>
            <a:endParaRPr lang="en-US" sz="10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116" name="Graphique 115" descr="Case cochée avec un remplissage uni">
            <a:extLst>
              <a:ext uri="{FF2B5EF4-FFF2-40B4-BE49-F238E27FC236}">
                <a16:creationId xmlns:a16="http://schemas.microsoft.com/office/drawing/2014/main" id="{7B022FDC-1BE3-05F5-CC47-AA24AE751E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72385" y="1207908"/>
            <a:ext cx="307777" cy="307777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0602021A-04A0-23C5-E816-FD79E20F91C2}"/>
              </a:ext>
            </a:extLst>
          </p:cNvPr>
          <p:cNvGrpSpPr/>
          <p:nvPr/>
        </p:nvGrpSpPr>
        <p:grpSpPr>
          <a:xfrm>
            <a:off x="8070061" y="1167926"/>
            <a:ext cx="307777" cy="307777"/>
            <a:chOff x="7575751" y="1187530"/>
            <a:chExt cx="307777" cy="307777"/>
          </a:xfrm>
        </p:grpSpPr>
        <p:pic>
          <p:nvPicPr>
            <p:cNvPr id="119" name="Graphique 118" descr="Case cochée avec un remplissage uni">
              <a:extLst>
                <a:ext uri="{FF2B5EF4-FFF2-40B4-BE49-F238E27FC236}">
                  <a16:creationId xmlns:a16="http://schemas.microsoft.com/office/drawing/2014/main" id="{C73A93AE-24A7-C140-60DA-3A79E4E55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75751" y="1187530"/>
              <a:ext cx="307777" cy="30777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9B2518-6A94-F82A-66C7-9D4C4255054B}"/>
                </a:ext>
              </a:extLst>
            </p:cNvPr>
            <p:cNvSpPr/>
            <p:nvPr/>
          </p:nvSpPr>
          <p:spPr>
            <a:xfrm>
              <a:off x="7669317" y="1276847"/>
              <a:ext cx="120044" cy="129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Graphique 10" descr="Fermer avec un remplissage uni">
              <a:extLst>
                <a:ext uri="{FF2B5EF4-FFF2-40B4-BE49-F238E27FC236}">
                  <a16:creationId xmlns:a16="http://schemas.microsoft.com/office/drawing/2014/main" id="{5124EA1A-E32F-DA2A-38F4-10022D21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650150" y="1265203"/>
              <a:ext cx="157348" cy="157348"/>
            </a:xfrm>
            <a:prstGeom prst="rect">
              <a:avLst/>
            </a:prstGeom>
          </p:spPr>
        </p:pic>
      </p:grp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7150EB9C-24D1-4ED7-07BF-27D0B850CF41}"/>
              </a:ext>
            </a:extLst>
          </p:cNvPr>
          <p:cNvSpPr/>
          <p:nvPr/>
        </p:nvSpPr>
        <p:spPr>
          <a:xfrm>
            <a:off x="329453" y="3181861"/>
            <a:ext cx="2803844" cy="2715958"/>
          </a:xfrm>
          <a:prstGeom prst="roundRect">
            <a:avLst>
              <a:gd name="adj" fmla="val 9254"/>
            </a:avLst>
          </a:prstGeom>
          <a:noFill/>
          <a:ln>
            <a:solidFill>
              <a:srgbClr val="0081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8075B91C-CF3A-A722-B7D7-6166DD018832}"/>
              </a:ext>
            </a:extLst>
          </p:cNvPr>
          <p:cNvSpPr/>
          <p:nvPr/>
        </p:nvSpPr>
        <p:spPr>
          <a:xfrm>
            <a:off x="3882775" y="3183745"/>
            <a:ext cx="2803844" cy="2715958"/>
          </a:xfrm>
          <a:prstGeom prst="roundRect">
            <a:avLst>
              <a:gd name="adj" fmla="val 9254"/>
            </a:avLst>
          </a:prstGeom>
          <a:noFill/>
          <a:ln>
            <a:solidFill>
              <a:srgbClr val="0081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D9445373-1DDD-6A66-F28F-DA72BD7CFF1F}"/>
              </a:ext>
            </a:extLst>
          </p:cNvPr>
          <p:cNvSpPr txBox="1"/>
          <p:nvPr/>
        </p:nvSpPr>
        <p:spPr>
          <a:xfrm>
            <a:off x="5808544" y="4663206"/>
            <a:ext cx="21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D00DDA33-BF56-055F-9D67-778E6D7FFD37}"/>
              </a:ext>
            </a:extLst>
          </p:cNvPr>
          <p:cNvSpPr txBox="1"/>
          <p:nvPr/>
        </p:nvSpPr>
        <p:spPr>
          <a:xfrm>
            <a:off x="4935646" y="3923944"/>
            <a:ext cx="138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centroid</a:t>
            </a:r>
            <a:endParaRPr lang="fr-FR" sz="12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CF8C183D-B689-0DF0-19FF-C8D2225FBEE8}"/>
              </a:ext>
            </a:extLst>
          </p:cNvPr>
          <p:cNvSpPr txBox="1"/>
          <p:nvPr/>
        </p:nvSpPr>
        <p:spPr>
          <a:xfrm>
            <a:off x="7643200" y="5263213"/>
            <a:ext cx="42082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rgbClr val="CC5856"/>
                </a:solidFill>
                <a:latin typeface="Avenir Next LT Pro" panose="020B0504020202020204" pitchFamily="34" charset="0"/>
              </a:rPr>
              <a:t>Determine whether the pixels of the test set should be </a:t>
            </a:r>
            <a:r>
              <a:rPr lang="en-US" sz="1500" b="1" dirty="0">
                <a:solidFill>
                  <a:srgbClr val="CC5856"/>
                </a:solidFill>
                <a:latin typeface="Avenir Next LT Pro" panose="020B0504020202020204" pitchFamily="34" charset="0"/>
              </a:rPr>
              <a:t>classified in a cluster </a:t>
            </a:r>
            <a:r>
              <a:rPr lang="en-US" sz="1500" dirty="0">
                <a:solidFill>
                  <a:srgbClr val="CC5856"/>
                </a:solidFill>
                <a:latin typeface="Avenir Next LT Pro" panose="020B0504020202020204" pitchFamily="34" charset="0"/>
              </a:rPr>
              <a:t>or </a:t>
            </a:r>
            <a:r>
              <a:rPr lang="en-US" sz="1500" b="1" dirty="0">
                <a:solidFill>
                  <a:srgbClr val="CC5856"/>
                </a:solidFill>
                <a:latin typeface="Avenir Next LT Pro" panose="020B0504020202020204" pitchFamily="34" charset="0"/>
              </a:rPr>
              <a:t>rejected</a:t>
            </a:r>
            <a:r>
              <a:rPr lang="en-US" sz="1500" dirty="0">
                <a:solidFill>
                  <a:srgbClr val="CC5856"/>
                </a:solidFill>
                <a:latin typeface="Avenir Next LT Pro" panose="020B0504020202020204" pitchFamily="34" charset="0"/>
              </a:rPr>
              <a:t> </a:t>
            </a:r>
            <a:endParaRPr lang="fr-FR" sz="1500" dirty="0">
              <a:solidFill>
                <a:srgbClr val="CC5856"/>
              </a:solidFill>
            </a:endParaRPr>
          </a:p>
        </p:txBody>
      </p: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09C49A44-773F-7122-2408-17560ED32394}"/>
              </a:ext>
            </a:extLst>
          </p:cNvPr>
          <p:cNvSpPr/>
          <p:nvPr/>
        </p:nvSpPr>
        <p:spPr>
          <a:xfrm>
            <a:off x="7504942" y="3182695"/>
            <a:ext cx="4538450" cy="2715958"/>
          </a:xfrm>
          <a:prstGeom prst="roundRect">
            <a:avLst>
              <a:gd name="adj" fmla="val 9254"/>
            </a:avLst>
          </a:prstGeom>
          <a:noFill/>
          <a:ln>
            <a:solidFill>
              <a:srgbClr val="0081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3301F5F-9D8C-FA94-84AC-E3AA250B82CA}"/>
              </a:ext>
            </a:extLst>
          </p:cNvPr>
          <p:cNvCxnSpPr>
            <a:stCxn id="145" idx="1"/>
          </p:cNvCxnSpPr>
          <p:nvPr/>
        </p:nvCxnSpPr>
        <p:spPr>
          <a:xfrm flipV="1">
            <a:off x="9335700" y="3567946"/>
            <a:ext cx="675075" cy="1349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E94BF580-7788-07EA-A7D3-5D5B98281510}"/>
              </a:ext>
            </a:extLst>
          </p:cNvPr>
          <p:cNvCxnSpPr>
            <a:cxnSpLocks/>
            <a:stCxn id="146" idx="0"/>
          </p:cNvCxnSpPr>
          <p:nvPr/>
        </p:nvCxnSpPr>
        <p:spPr>
          <a:xfrm flipV="1">
            <a:off x="9825654" y="3567946"/>
            <a:ext cx="185121" cy="4079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D3322F16-111F-6ED4-E808-C38409949A75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8518517" y="4388422"/>
            <a:ext cx="1356712" cy="254189"/>
          </a:xfrm>
          <a:prstGeom prst="line">
            <a:avLst/>
          </a:prstGeom>
          <a:ln>
            <a:solidFill>
              <a:srgbClr val="0CB45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ZoneTexte 127">
            <a:extLst>
              <a:ext uri="{FF2B5EF4-FFF2-40B4-BE49-F238E27FC236}">
                <a16:creationId xmlns:a16="http://schemas.microsoft.com/office/drawing/2014/main" id="{7D7E4E8E-72DD-E1E6-A0E6-D59BEC703E6D}"/>
              </a:ext>
            </a:extLst>
          </p:cNvPr>
          <p:cNvSpPr txBox="1"/>
          <p:nvPr/>
        </p:nvSpPr>
        <p:spPr>
          <a:xfrm>
            <a:off x="9875229" y="4126812"/>
            <a:ext cx="2168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venir Next LT Pro" panose="020B0504020202020204" pitchFamily="34" charset="0"/>
              </a:rPr>
              <a:t>Unclassified pixel p belonging to the cluster</a:t>
            </a:r>
            <a:endParaRPr lang="fr-FR" sz="1400" dirty="0">
              <a:solidFill>
                <a:srgbClr val="00B050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362D7B2B-9C4A-0FFC-A893-D1F396AB6A5B}"/>
              </a:ext>
            </a:extLst>
          </p:cNvPr>
          <p:cNvCxnSpPr>
            <a:cxnSpLocks/>
          </p:cNvCxnSpPr>
          <p:nvPr/>
        </p:nvCxnSpPr>
        <p:spPr>
          <a:xfrm flipV="1">
            <a:off x="8712655" y="3927104"/>
            <a:ext cx="818104" cy="444103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>
            <a:extLst>
              <a:ext uri="{FF2B5EF4-FFF2-40B4-BE49-F238E27FC236}">
                <a16:creationId xmlns:a16="http://schemas.microsoft.com/office/drawing/2014/main" id="{0EAA33C2-6278-6A2B-6A80-3BB7A866B3F9}"/>
              </a:ext>
            </a:extLst>
          </p:cNvPr>
          <p:cNvSpPr txBox="1"/>
          <p:nvPr/>
        </p:nvSpPr>
        <p:spPr>
          <a:xfrm>
            <a:off x="8940995" y="4039450"/>
            <a:ext cx="694561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</a:t>
            </a:r>
            <a:endParaRPr lang="fr-FR" sz="1400" b="1" dirty="0">
              <a:solidFill>
                <a:srgbClr val="7030A0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7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9" grpId="0"/>
      <p:bldP spid="79" grpId="0"/>
      <p:bldP spid="46" grpId="0"/>
      <p:bldP spid="103" grpId="0"/>
      <p:bldP spid="143" grpId="0"/>
      <p:bldP spid="148" grpId="0"/>
      <p:bldP spid="40" grpId="0" animBg="1"/>
      <p:bldP spid="120" grpId="0" animBg="1"/>
      <p:bldP spid="121" grpId="0"/>
      <p:bldP spid="122" grpId="0"/>
      <p:bldP spid="123" grpId="0"/>
      <p:bldP spid="124" grpId="0" animBg="1"/>
      <p:bldP spid="128" grpId="0"/>
      <p:bldP spid="1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>
            <a:extLst>
              <a:ext uri="{FF2B5EF4-FFF2-40B4-BE49-F238E27FC236}">
                <a16:creationId xmlns:a16="http://schemas.microsoft.com/office/drawing/2014/main" id="{604CAA5A-B83F-45D7-A0C1-E259BC6A8CE4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AE762651-8A7A-4A58-AC6A-0001612CF112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E9A9D22-9FAB-462A-B5CF-678F30C591DF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3AF26DC-3695-4E72-B39B-F38296859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26"/>
          <a:stretch/>
        </p:blipFill>
        <p:spPr>
          <a:xfrm>
            <a:off x="206171" y="2338958"/>
            <a:ext cx="6836673" cy="3213210"/>
          </a:xfrm>
          <a:prstGeom prst="rect">
            <a:avLst/>
          </a:prstGeom>
          <a:noFill/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F29C6E2-9C25-49F0-BC5D-4A4EEBAA7611}"/>
              </a:ext>
            </a:extLst>
          </p:cNvPr>
          <p:cNvSpPr txBox="1"/>
          <p:nvPr/>
        </p:nvSpPr>
        <p:spPr>
          <a:xfrm>
            <a:off x="1427805" y="5513789"/>
            <a:ext cx="436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rgbClr val="00818A"/>
                </a:solidFill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Undecision</a:t>
            </a:r>
            <a:r>
              <a:rPr lang="fr-FR" i="1" dirty="0">
                <a:solidFill>
                  <a:srgbClr val="00818A"/>
                </a:solidFill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area in OVO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6740A3-C4F3-4ABD-B4CB-8D799B8EF195}"/>
              </a:ext>
            </a:extLst>
          </p:cNvPr>
          <p:cNvSpPr/>
          <p:nvPr/>
        </p:nvSpPr>
        <p:spPr>
          <a:xfrm>
            <a:off x="6749074" y="2249397"/>
            <a:ext cx="50273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</a:t>
            </a:r>
            <a:r>
              <a:rPr lang="fr-FR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lang="fr-FR" b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Hypothesis</a:t>
            </a:r>
            <a:endParaRPr lang="fr-FR" b="1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algn="just"/>
            <a:r>
              <a:rPr lang="fr-FR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Dataset</a:t>
            </a:r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fr-FR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supposed</a:t>
            </a:r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fr-FR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linearly</a:t>
            </a:r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fr-FR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separable</a:t>
            </a:r>
            <a:endParaRPr lang="fr-FR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algn="just"/>
            <a:endParaRPr lang="fr-FR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algn="just"/>
            <a:br>
              <a:rPr lang="en-US" dirty="0"/>
            </a:b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3D5BA42-5490-4216-8A6F-F9D6F8A8DEEC}"/>
              </a:ext>
            </a:extLst>
          </p:cNvPr>
          <p:cNvSpPr txBox="1"/>
          <p:nvPr/>
        </p:nvSpPr>
        <p:spPr>
          <a:xfrm>
            <a:off x="4081247" y="1115226"/>
            <a:ext cx="395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818A"/>
                </a:solidFill>
                <a:effectLst/>
                <a:latin typeface="Avenir Next LT Pro" panose="020B0504020202020204" pitchFamily="34" charset="0"/>
              </a:rPr>
              <a:t>Supervised algorithm of classification</a:t>
            </a:r>
            <a:endParaRPr lang="fr-FR" sz="1400" dirty="0">
              <a:solidFill>
                <a:srgbClr val="00818A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EE06765-D559-4EC6-BD10-5B550F9909CE}"/>
              </a:ext>
            </a:extLst>
          </p:cNvPr>
          <p:cNvSpPr txBox="1"/>
          <p:nvPr/>
        </p:nvSpPr>
        <p:spPr>
          <a:xfrm>
            <a:off x="5625422" y="623469"/>
            <a:ext cx="911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SVM</a:t>
            </a:r>
            <a:endParaRPr lang="fr-FR" sz="4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2D7BA7-0D13-49D6-A2B3-00215161C4E1}"/>
              </a:ext>
            </a:extLst>
          </p:cNvPr>
          <p:cNvSpPr/>
          <p:nvPr/>
        </p:nvSpPr>
        <p:spPr>
          <a:xfrm>
            <a:off x="5604632" y="691086"/>
            <a:ext cx="911436" cy="39697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98D89BDA-5268-B1DE-BF87-8F43DFFE80F8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8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E1EB6-8271-4F1E-8052-20FAEF8585B7}"/>
              </a:ext>
            </a:extLst>
          </p:cNvPr>
          <p:cNvSpPr/>
          <p:nvPr/>
        </p:nvSpPr>
        <p:spPr>
          <a:xfrm>
            <a:off x="4948859" y="6557692"/>
            <a:ext cx="1147141" cy="210791"/>
          </a:xfrm>
          <a:prstGeom prst="rect">
            <a:avLst/>
          </a:prstGeom>
          <a:noFill/>
          <a:ln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01DEDDC-15A1-F119-2DF5-496A3CFCF3A1}"/>
              </a:ext>
            </a:extLst>
          </p:cNvPr>
          <p:cNvSpPr txBox="1"/>
          <p:nvPr/>
        </p:nvSpPr>
        <p:spPr>
          <a:xfrm>
            <a:off x="2261491" y="10573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2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A1638CD-BBB0-A97C-CDA0-9CD01E20A0F3}"/>
              </a:ext>
            </a:extLst>
          </p:cNvPr>
          <p:cNvSpPr txBox="1"/>
          <p:nvPr/>
        </p:nvSpPr>
        <p:spPr>
          <a:xfrm>
            <a:off x="2555810" y="118371"/>
            <a:ext cx="1338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Methods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90A4AA7-5286-E579-6B19-037E13034CC0}"/>
              </a:ext>
            </a:extLst>
          </p:cNvPr>
          <p:cNvCxnSpPr>
            <a:cxnSpLocks/>
          </p:cNvCxnSpPr>
          <p:nvPr/>
        </p:nvCxnSpPr>
        <p:spPr>
          <a:xfrm>
            <a:off x="2710605" y="518481"/>
            <a:ext cx="94468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C28E59F-473C-4F61-9AE5-C8404BFDEED9}"/>
              </a:ext>
            </a:extLst>
          </p:cNvPr>
          <p:cNvGrpSpPr/>
          <p:nvPr/>
        </p:nvGrpSpPr>
        <p:grpSpPr>
          <a:xfrm>
            <a:off x="664447" y="2325558"/>
            <a:ext cx="4583414" cy="2969393"/>
            <a:chOff x="8675679" y="365345"/>
            <a:chExt cx="3435168" cy="2249426"/>
          </a:xfrm>
        </p:grpSpPr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9DA07619-8721-4C21-847E-C6755C8934B4}"/>
                </a:ext>
              </a:extLst>
            </p:cNvPr>
            <p:cNvCxnSpPr/>
            <p:nvPr/>
          </p:nvCxnSpPr>
          <p:spPr>
            <a:xfrm>
              <a:off x="9465823" y="1039916"/>
              <a:ext cx="2315360" cy="1332717"/>
            </a:xfrm>
            <a:prstGeom prst="line">
              <a:avLst/>
            </a:prstGeom>
            <a:ln>
              <a:solidFill>
                <a:srgbClr val="00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626E78B0-5565-4439-AABA-E318A5632068}"/>
                </a:ext>
              </a:extLst>
            </p:cNvPr>
            <p:cNvCxnSpPr/>
            <p:nvPr/>
          </p:nvCxnSpPr>
          <p:spPr>
            <a:xfrm>
              <a:off x="9284602" y="1241336"/>
              <a:ext cx="2315360" cy="1332717"/>
            </a:xfrm>
            <a:prstGeom prst="line">
              <a:avLst/>
            </a:prstGeom>
            <a:ln>
              <a:solidFill>
                <a:srgbClr val="00818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44A752E1-DCF2-4819-9371-219433FB603B}"/>
                </a:ext>
              </a:extLst>
            </p:cNvPr>
            <p:cNvCxnSpPr/>
            <p:nvPr/>
          </p:nvCxnSpPr>
          <p:spPr>
            <a:xfrm>
              <a:off x="9664121" y="838496"/>
              <a:ext cx="2315360" cy="1332717"/>
            </a:xfrm>
            <a:prstGeom prst="line">
              <a:avLst/>
            </a:prstGeom>
            <a:ln>
              <a:solidFill>
                <a:srgbClr val="00818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8029605C-6CB2-44F1-8E70-D9AB1CA7575B}"/>
                </a:ext>
              </a:extLst>
            </p:cNvPr>
            <p:cNvSpPr/>
            <p:nvPr/>
          </p:nvSpPr>
          <p:spPr>
            <a:xfrm>
              <a:off x="9976707" y="1090268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Signe de multiplication 33">
              <a:extLst>
                <a:ext uri="{FF2B5EF4-FFF2-40B4-BE49-F238E27FC236}">
                  <a16:creationId xmlns:a16="http://schemas.microsoft.com/office/drawing/2014/main" id="{59C01355-F8B9-4F14-A16B-EE80366F998A}"/>
                </a:ext>
              </a:extLst>
            </p:cNvPr>
            <p:cNvSpPr/>
            <p:nvPr/>
          </p:nvSpPr>
          <p:spPr>
            <a:xfrm>
              <a:off x="9487102" y="1928350"/>
              <a:ext cx="155740" cy="234550"/>
            </a:xfrm>
            <a:prstGeom prst="mathMultiply">
              <a:avLst/>
            </a:prstGeom>
            <a:solidFill>
              <a:srgbClr val="D46161"/>
            </a:solidFill>
            <a:ln>
              <a:solidFill>
                <a:srgbClr val="D4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Signe de multiplication 34">
              <a:extLst>
                <a:ext uri="{FF2B5EF4-FFF2-40B4-BE49-F238E27FC236}">
                  <a16:creationId xmlns:a16="http://schemas.microsoft.com/office/drawing/2014/main" id="{8038C5CF-34E8-42E6-AA60-08A591EC7A4E}"/>
                </a:ext>
              </a:extLst>
            </p:cNvPr>
            <p:cNvSpPr/>
            <p:nvPr/>
          </p:nvSpPr>
          <p:spPr>
            <a:xfrm>
              <a:off x="10281259" y="1647913"/>
              <a:ext cx="155740" cy="234550"/>
            </a:xfrm>
            <a:prstGeom prst="mathMultiply">
              <a:avLst/>
            </a:prstGeom>
            <a:solidFill>
              <a:srgbClr val="D46161"/>
            </a:solidFill>
            <a:ln>
              <a:solidFill>
                <a:srgbClr val="D4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Signe de multiplication 35">
              <a:extLst>
                <a:ext uri="{FF2B5EF4-FFF2-40B4-BE49-F238E27FC236}">
                  <a16:creationId xmlns:a16="http://schemas.microsoft.com/office/drawing/2014/main" id="{BA4C7DD8-9D48-4B93-AA25-CF04F6BE76EE}"/>
                </a:ext>
              </a:extLst>
            </p:cNvPr>
            <p:cNvSpPr/>
            <p:nvPr/>
          </p:nvSpPr>
          <p:spPr>
            <a:xfrm>
              <a:off x="10585148" y="1952028"/>
              <a:ext cx="155740" cy="234550"/>
            </a:xfrm>
            <a:prstGeom prst="mathMultiply">
              <a:avLst/>
            </a:prstGeom>
            <a:solidFill>
              <a:srgbClr val="D46161"/>
            </a:solidFill>
            <a:ln>
              <a:solidFill>
                <a:srgbClr val="D4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Signe de multiplication 36">
              <a:extLst>
                <a:ext uri="{FF2B5EF4-FFF2-40B4-BE49-F238E27FC236}">
                  <a16:creationId xmlns:a16="http://schemas.microsoft.com/office/drawing/2014/main" id="{352FC3BF-20B8-4344-9D6F-4A6D15A1C224}"/>
                </a:ext>
              </a:extLst>
            </p:cNvPr>
            <p:cNvSpPr/>
            <p:nvPr/>
          </p:nvSpPr>
          <p:spPr>
            <a:xfrm>
              <a:off x="9713766" y="1693800"/>
              <a:ext cx="155740" cy="234550"/>
            </a:xfrm>
            <a:prstGeom prst="mathMultiply">
              <a:avLst/>
            </a:prstGeom>
            <a:solidFill>
              <a:srgbClr val="D46161"/>
            </a:solidFill>
            <a:ln>
              <a:solidFill>
                <a:srgbClr val="D4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Signe de multiplication 37">
              <a:extLst>
                <a:ext uri="{FF2B5EF4-FFF2-40B4-BE49-F238E27FC236}">
                  <a16:creationId xmlns:a16="http://schemas.microsoft.com/office/drawing/2014/main" id="{E6685F46-79C3-4D28-85BE-4AF9BC68EA62}"/>
                </a:ext>
              </a:extLst>
            </p:cNvPr>
            <p:cNvSpPr/>
            <p:nvPr/>
          </p:nvSpPr>
          <p:spPr>
            <a:xfrm>
              <a:off x="9308618" y="1635134"/>
              <a:ext cx="155740" cy="234550"/>
            </a:xfrm>
            <a:prstGeom prst="mathMultiply">
              <a:avLst/>
            </a:prstGeom>
            <a:solidFill>
              <a:srgbClr val="D46161"/>
            </a:solidFill>
            <a:ln>
              <a:solidFill>
                <a:srgbClr val="D4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Signe de multiplication 38">
              <a:extLst>
                <a:ext uri="{FF2B5EF4-FFF2-40B4-BE49-F238E27FC236}">
                  <a16:creationId xmlns:a16="http://schemas.microsoft.com/office/drawing/2014/main" id="{322B32E7-2D82-42EE-9CE4-F4B2B04127C1}"/>
                </a:ext>
              </a:extLst>
            </p:cNvPr>
            <p:cNvSpPr/>
            <p:nvPr/>
          </p:nvSpPr>
          <p:spPr>
            <a:xfrm>
              <a:off x="11015357" y="1991726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Signe de multiplication 39">
              <a:extLst>
                <a:ext uri="{FF2B5EF4-FFF2-40B4-BE49-F238E27FC236}">
                  <a16:creationId xmlns:a16="http://schemas.microsoft.com/office/drawing/2014/main" id="{F127F498-CCCA-410F-9284-AB9B088DBB07}"/>
                </a:ext>
              </a:extLst>
            </p:cNvPr>
            <p:cNvSpPr/>
            <p:nvPr/>
          </p:nvSpPr>
          <p:spPr>
            <a:xfrm>
              <a:off x="11393199" y="906076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Signe de multiplication 40">
              <a:extLst>
                <a:ext uri="{FF2B5EF4-FFF2-40B4-BE49-F238E27FC236}">
                  <a16:creationId xmlns:a16="http://schemas.microsoft.com/office/drawing/2014/main" id="{0D263EE8-C51C-4B83-BA92-61020E1E176A}"/>
                </a:ext>
              </a:extLst>
            </p:cNvPr>
            <p:cNvSpPr/>
            <p:nvPr/>
          </p:nvSpPr>
          <p:spPr>
            <a:xfrm>
              <a:off x="10609870" y="1013213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Signe de multiplication 41">
              <a:extLst>
                <a:ext uri="{FF2B5EF4-FFF2-40B4-BE49-F238E27FC236}">
                  <a16:creationId xmlns:a16="http://schemas.microsoft.com/office/drawing/2014/main" id="{A2AE9C94-9A12-4D4C-9E73-1BB3BA8AE741}"/>
                </a:ext>
              </a:extLst>
            </p:cNvPr>
            <p:cNvSpPr/>
            <p:nvPr/>
          </p:nvSpPr>
          <p:spPr>
            <a:xfrm>
              <a:off x="10894180" y="979393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Signe de multiplication 42">
              <a:extLst>
                <a:ext uri="{FF2B5EF4-FFF2-40B4-BE49-F238E27FC236}">
                  <a16:creationId xmlns:a16="http://schemas.microsoft.com/office/drawing/2014/main" id="{2ECCAB8F-FD1A-48FC-85D9-4D4567EC5800}"/>
                </a:ext>
              </a:extLst>
            </p:cNvPr>
            <p:cNvSpPr/>
            <p:nvPr/>
          </p:nvSpPr>
          <p:spPr>
            <a:xfrm>
              <a:off x="11089689" y="1299422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Signe de multiplication 43">
              <a:extLst>
                <a:ext uri="{FF2B5EF4-FFF2-40B4-BE49-F238E27FC236}">
                  <a16:creationId xmlns:a16="http://schemas.microsoft.com/office/drawing/2014/main" id="{E4CBBA05-6005-4AB9-8E1A-E9D6836EC1BC}"/>
                </a:ext>
              </a:extLst>
            </p:cNvPr>
            <p:cNvSpPr/>
            <p:nvPr/>
          </p:nvSpPr>
          <p:spPr>
            <a:xfrm>
              <a:off x="10374590" y="637076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Signe de multiplication 44">
              <a:extLst>
                <a:ext uri="{FF2B5EF4-FFF2-40B4-BE49-F238E27FC236}">
                  <a16:creationId xmlns:a16="http://schemas.microsoft.com/office/drawing/2014/main" id="{D0A66CD8-6633-4220-B615-CB0B1C2F7C65}"/>
                </a:ext>
              </a:extLst>
            </p:cNvPr>
            <p:cNvSpPr/>
            <p:nvPr/>
          </p:nvSpPr>
          <p:spPr>
            <a:xfrm>
              <a:off x="10452460" y="1226711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Signe de multiplication 45">
              <a:extLst>
                <a:ext uri="{FF2B5EF4-FFF2-40B4-BE49-F238E27FC236}">
                  <a16:creationId xmlns:a16="http://schemas.microsoft.com/office/drawing/2014/main" id="{C08E5506-76B2-413E-BC87-6723180209DD}"/>
                </a:ext>
              </a:extLst>
            </p:cNvPr>
            <p:cNvSpPr/>
            <p:nvPr/>
          </p:nvSpPr>
          <p:spPr>
            <a:xfrm>
              <a:off x="11393199" y="1475883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Signe de multiplication 46">
              <a:extLst>
                <a:ext uri="{FF2B5EF4-FFF2-40B4-BE49-F238E27FC236}">
                  <a16:creationId xmlns:a16="http://schemas.microsoft.com/office/drawing/2014/main" id="{08CAF625-B1DC-4499-985E-10A03072984F}"/>
                </a:ext>
              </a:extLst>
            </p:cNvPr>
            <p:cNvSpPr/>
            <p:nvPr/>
          </p:nvSpPr>
          <p:spPr>
            <a:xfrm>
              <a:off x="9866187" y="1535807"/>
              <a:ext cx="155740" cy="234550"/>
            </a:xfrm>
            <a:prstGeom prst="mathMultiply">
              <a:avLst/>
            </a:prstGeom>
            <a:solidFill>
              <a:srgbClr val="D46161"/>
            </a:solidFill>
            <a:ln>
              <a:solidFill>
                <a:srgbClr val="D4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Signe de multiplication 47">
              <a:extLst>
                <a:ext uri="{FF2B5EF4-FFF2-40B4-BE49-F238E27FC236}">
                  <a16:creationId xmlns:a16="http://schemas.microsoft.com/office/drawing/2014/main" id="{902CE5B6-9DF1-486C-8979-79F14215F52C}"/>
                </a:ext>
              </a:extLst>
            </p:cNvPr>
            <p:cNvSpPr/>
            <p:nvPr/>
          </p:nvSpPr>
          <p:spPr>
            <a:xfrm>
              <a:off x="9976707" y="2028687"/>
              <a:ext cx="155740" cy="234550"/>
            </a:xfrm>
            <a:prstGeom prst="mathMultiply">
              <a:avLst/>
            </a:prstGeom>
            <a:solidFill>
              <a:srgbClr val="D46161"/>
            </a:solidFill>
            <a:ln>
              <a:solidFill>
                <a:srgbClr val="D4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Signe de multiplication 48">
              <a:extLst>
                <a:ext uri="{FF2B5EF4-FFF2-40B4-BE49-F238E27FC236}">
                  <a16:creationId xmlns:a16="http://schemas.microsoft.com/office/drawing/2014/main" id="{14218A7E-4934-4571-A5AD-69C6FCA6BE88}"/>
                </a:ext>
              </a:extLst>
            </p:cNvPr>
            <p:cNvSpPr/>
            <p:nvPr/>
          </p:nvSpPr>
          <p:spPr>
            <a:xfrm>
              <a:off x="10412930" y="2380221"/>
              <a:ext cx="155740" cy="234550"/>
            </a:xfrm>
            <a:prstGeom prst="mathMultiply">
              <a:avLst/>
            </a:prstGeom>
            <a:solidFill>
              <a:srgbClr val="D46161"/>
            </a:solidFill>
            <a:ln>
              <a:solidFill>
                <a:srgbClr val="D4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Signe de multiplication 49">
              <a:extLst>
                <a:ext uri="{FF2B5EF4-FFF2-40B4-BE49-F238E27FC236}">
                  <a16:creationId xmlns:a16="http://schemas.microsoft.com/office/drawing/2014/main" id="{977C285C-C0B3-4B3D-8BDA-37030AFE7662}"/>
                </a:ext>
              </a:extLst>
            </p:cNvPr>
            <p:cNvSpPr/>
            <p:nvPr/>
          </p:nvSpPr>
          <p:spPr>
            <a:xfrm>
              <a:off x="9979507" y="622801"/>
              <a:ext cx="155740" cy="234550"/>
            </a:xfrm>
            <a:prstGeom prst="mathMultiply">
              <a:avLst/>
            </a:prstGeom>
            <a:solidFill>
              <a:srgbClr val="00818A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Signe de multiplication 50">
              <a:extLst>
                <a:ext uri="{FF2B5EF4-FFF2-40B4-BE49-F238E27FC236}">
                  <a16:creationId xmlns:a16="http://schemas.microsoft.com/office/drawing/2014/main" id="{FFC40864-E03A-4D84-8EBB-22F5328CE083}"/>
                </a:ext>
              </a:extLst>
            </p:cNvPr>
            <p:cNvSpPr/>
            <p:nvPr/>
          </p:nvSpPr>
          <p:spPr>
            <a:xfrm>
              <a:off x="11089689" y="1702262"/>
              <a:ext cx="155740" cy="234550"/>
            </a:xfrm>
            <a:prstGeom prst="mathMultiply">
              <a:avLst/>
            </a:prstGeom>
            <a:solidFill>
              <a:srgbClr val="D46161"/>
            </a:solidFill>
            <a:ln>
              <a:solidFill>
                <a:srgbClr val="D4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4243758F-25BD-4060-B605-82A7FE9D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1027" y="2028687"/>
              <a:ext cx="140207" cy="2345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06600E94-8DE6-4EC6-B688-0C539DFBF6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50819" y="2259152"/>
              <a:ext cx="140207" cy="2345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CC173141-129D-4F75-8580-474835B5F817}"/>
                </a:ext>
              </a:extLst>
            </p:cNvPr>
            <p:cNvSpPr txBox="1"/>
            <p:nvPr/>
          </p:nvSpPr>
          <p:spPr>
            <a:xfrm>
              <a:off x="11500712" y="2266295"/>
              <a:ext cx="478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4472C4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𝛾</a:t>
              </a:r>
              <a:endParaRPr lang="fr-FR" sz="1400" dirty="0">
                <a:solidFill>
                  <a:srgbClr val="4472C4"/>
                </a:solidFill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EF83F96F-77D2-4531-AD07-D715B2751415}"/>
                </a:ext>
              </a:extLst>
            </p:cNvPr>
            <p:cNvSpPr txBox="1"/>
            <p:nvPr/>
          </p:nvSpPr>
          <p:spPr>
            <a:xfrm>
              <a:off x="11653113" y="2028687"/>
              <a:ext cx="457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4472C4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𝛾</a:t>
              </a:r>
              <a:endParaRPr lang="fr-FR" sz="1400" dirty="0">
                <a:solidFill>
                  <a:srgbClr val="4472C4"/>
                </a:solidFill>
              </a:endParaRPr>
            </a:p>
          </p:txBody>
        </p:sp>
        <p:cxnSp>
          <p:nvCxnSpPr>
            <p:cNvPr id="59" name="Connecteur : en arc 58">
              <a:extLst>
                <a:ext uri="{FF2B5EF4-FFF2-40B4-BE49-F238E27FC236}">
                  <a16:creationId xmlns:a16="http://schemas.microsoft.com/office/drawing/2014/main" id="{DDE86AE2-A0EE-4C18-B5EE-E0E54007BEF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222932" y="771785"/>
              <a:ext cx="327114" cy="155739"/>
            </a:xfrm>
            <a:prstGeom prst="curvedConnector3">
              <a:avLst>
                <a:gd name="adj1" fmla="val -2667"/>
              </a:avLst>
            </a:prstGeom>
            <a:ln>
              <a:solidFill>
                <a:srgbClr val="6969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9123B02-A8B4-42F8-BF8F-D9D5FF26C56A}"/>
                </a:ext>
              </a:extLst>
            </p:cNvPr>
            <p:cNvSpPr txBox="1"/>
            <p:nvPr/>
          </p:nvSpPr>
          <p:spPr>
            <a:xfrm>
              <a:off x="8675679" y="365345"/>
              <a:ext cx="880808" cy="215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>
                  <a:latin typeface="Avenir Next LT Pro" panose="020B0504020202020204" pitchFamily="34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hyperplane</a:t>
              </a:r>
              <a:endParaRPr lang="fr-FR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A4B755B9-3D59-42E0-BF1B-41DFECB941CF}"/>
              </a:ext>
            </a:extLst>
          </p:cNvPr>
          <p:cNvSpPr txBox="1"/>
          <p:nvPr/>
        </p:nvSpPr>
        <p:spPr>
          <a:xfrm>
            <a:off x="1427805" y="5536259"/>
            <a:ext cx="436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rgbClr val="00818A"/>
                </a:solidFill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Binary</a:t>
            </a:r>
            <a:r>
              <a:rPr lang="fr-FR" i="1" dirty="0">
                <a:solidFill>
                  <a:srgbClr val="00818A"/>
                </a:solidFill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classification SVM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D75EB0-1253-4A7A-8AB1-D944977B0F50}"/>
              </a:ext>
            </a:extLst>
          </p:cNvPr>
          <p:cNvSpPr/>
          <p:nvPr/>
        </p:nvSpPr>
        <p:spPr>
          <a:xfrm>
            <a:off x="6980345" y="3802079"/>
            <a:ext cx="43649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fr-FR" b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Principle</a:t>
            </a:r>
            <a:r>
              <a:rPr lang="fr-FR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:</a:t>
            </a:r>
          </a:p>
          <a:p>
            <a:pPr algn="ctr"/>
            <a:r>
              <a:rPr lang="fr-FR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Optimization</a:t>
            </a:r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of </a:t>
            </a:r>
            <a:r>
              <a:rPr lang="fr-FR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hyperplanes</a:t>
            </a:r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in </a:t>
            </a:r>
            <a:r>
              <a:rPr lang="fr-FR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OVO</a:t>
            </a:r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(One vs One) &amp; </a:t>
            </a:r>
            <a:r>
              <a:rPr lang="fr-FR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OVR</a:t>
            </a:r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(One vs </a:t>
            </a:r>
            <a:r>
              <a:rPr lang="fr-FR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Rest</a:t>
            </a:r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)  </a:t>
            </a:r>
          </a:p>
          <a:p>
            <a:pPr algn="just"/>
            <a:endParaRPr lang="en-US" b="1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algn="just"/>
            <a:r>
              <a:rPr lang="fr-FR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Rejection method for the pixel:</a:t>
            </a:r>
          </a:p>
          <a:p>
            <a:pPr algn="ctr" fontAlgn="base"/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Highest relative difference of decision function </a:t>
            </a:r>
            <a:r>
              <a:rPr lang="en-US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&lt;</a:t>
            </a:r>
            <a:r>
              <a:rPr lang="en-US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median or 3rd quartile of these relative differences</a:t>
            </a:r>
          </a:p>
        </p:txBody>
      </p:sp>
      <p:sp>
        <p:nvSpPr>
          <p:cNvPr id="63" name="Flèche : bas 62">
            <a:extLst>
              <a:ext uri="{FF2B5EF4-FFF2-40B4-BE49-F238E27FC236}">
                <a16:creationId xmlns:a16="http://schemas.microsoft.com/office/drawing/2014/main" id="{B72B635F-1B5B-4444-BE27-1EBE4BF83671}"/>
              </a:ext>
            </a:extLst>
          </p:cNvPr>
          <p:cNvSpPr/>
          <p:nvPr/>
        </p:nvSpPr>
        <p:spPr>
          <a:xfrm>
            <a:off x="9001126" y="3429000"/>
            <a:ext cx="189900" cy="316420"/>
          </a:xfrm>
          <a:prstGeom prst="downArrow">
            <a:avLst/>
          </a:prstGeom>
          <a:solidFill>
            <a:srgbClr val="008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4660804D-11F4-4B47-B3DD-42099826AE2C}"/>
              </a:ext>
            </a:extLst>
          </p:cNvPr>
          <p:cNvSpPr/>
          <p:nvPr/>
        </p:nvSpPr>
        <p:spPr>
          <a:xfrm>
            <a:off x="7029603" y="3180786"/>
            <a:ext cx="4319471" cy="248214"/>
          </a:xfrm>
          <a:prstGeom prst="roundRect">
            <a:avLst/>
          </a:prstGeom>
          <a:solidFill>
            <a:srgbClr val="00818A">
              <a:alpha val="61176"/>
            </a:srgb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  <a:sym typeface="Wingdings" panose="05000000000000000000" pitchFamily="2" charset="2"/>
              </a:rPr>
              <a:t>extension to multi-classification</a:t>
            </a:r>
            <a:endParaRPr lang="fr-FR" sz="1600" dirty="0">
              <a:solidFill>
                <a:schemeClr val="tx1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9D229-8C2A-4D01-8E6D-C80635C62B21}"/>
              </a:ext>
            </a:extLst>
          </p:cNvPr>
          <p:cNvSpPr/>
          <p:nvPr/>
        </p:nvSpPr>
        <p:spPr>
          <a:xfrm>
            <a:off x="9053685" y="3009503"/>
            <a:ext cx="87456" cy="171283"/>
          </a:xfrm>
          <a:prstGeom prst="rect">
            <a:avLst/>
          </a:prstGeom>
          <a:solidFill>
            <a:srgbClr val="00818A"/>
          </a:solidFill>
          <a:ln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A6DE3C-D553-43D9-8A78-7E19BF129144}"/>
              </a:ext>
            </a:extLst>
          </p:cNvPr>
          <p:cNvSpPr/>
          <p:nvPr/>
        </p:nvSpPr>
        <p:spPr>
          <a:xfrm>
            <a:off x="4435962" y="1360626"/>
            <a:ext cx="332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[</a:t>
            </a:r>
            <a:r>
              <a:rPr lang="fr-FR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Djeffal</a:t>
            </a:r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, 2012] [</a:t>
            </a:r>
            <a:r>
              <a:rPr lang="fr-FR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Grandvalet</a:t>
            </a:r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</a:rPr>
              <a:t> et al., 2008]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67899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61" grpId="0"/>
      <p:bldP spid="61" grpId="1"/>
      <p:bldP spid="2" grpId="0"/>
      <p:bldP spid="63" grpId="0" animBg="1"/>
      <p:bldP spid="6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llipse 54">
            <a:extLst>
              <a:ext uri="{FF2B5EF4-FFF2-40B4-BE49-F238E27FC236}">
                <a16:creationId xmlns:a16="http://schemas.microsoft.com/office/drawing/2014/main" id="{26F0EBBB-6FE9-9836-D412-75AC50FC0539}"/>
              </a:ext>
            </a:extLst>
          </p:cNvPr>
          <p:cNvSpPr/>
          <p:nvPr/>
        </p:nvSpPr>
        <p:spPr>
          <a:xfrm>
            <a:off x="10172355" y="3156870"/>
            <a:ext cx="1385315" cy="1381312"/>
          </a:xfrm>
          <a:prstGeom prst="ellipse">
            <a:avLst/>
          </a:prstGeom>
          <a:solidFill>
            <a:srgbClr val="09194F">
              <a:alpha val="10196"/>
            </a:srgbClr>
          </a:solidFill>
          <a:ln w="12700">
            <a:solidFill>
              <a:srgbClr val="0919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4AC73D9-FB5C-6016-C0E6-BA22A3B4A4EE}"/>
              </a:ext>
            </a:extLst>
          </p:cNvPr>
          <p:cNvSpPr/>
          <p:nvPr/>
        </p:nvSpPr>
        <p:spPr>
          <a:xfrm>
            <a:off x="8107122" y="3156870"/>
            <a:ext cx="1385315" cy="1381312"/>
          </a:xfrm>
          <a:prstGeom prst="ellipse">
            <a:avLst/>
          </a:prstGeom>
          <a:solidFill>
            <a:srgbClr val="E5F2F3"/>
          </a:solidFill>
          <a:ln w="12700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2D20420-7742-72FA-4BA0-E074B11BA184}"/>
              </a:ext>
            </a:extLst>
          </p:cNvPr>
          <p:cNvSpPr txBox="1"/>
          <p:nvPr/>
        </p:nvSpPr>
        <p:spPr>
          <a:xfrm>
            <a:off x="7116448" y="2215966"/>
            <a:ext cx="5113311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dirty="0" err="1">
                <a:solidFill>
                  <a:srgbClr val="00818A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min_sample</a:t>
            </a:r>
            <a:endParaRPr lang="en-US" sz="1700" b="1" dirty="0">
              <a:solidFill>
                <a:srgbClr val="00818A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algn="ctr"/>
            <a:r>
              <a:rPr lang="en-US" sz="1700" b="1" dirty="0">
                <a:latin typeface="Avenir Next LT Pro" panose="020B0504020202020204" pitchFamily="34" charset="0"/>
              </a:rPr>
              <a:t>Min</a:t>
            </a:r>
            <a:r>
              <a:rPr lang="en-US" sz="1700" dirty="0">
                <a:latin typeface="Avenir Next LT Pro" panose="020B0504020202020204" pitchFamily="34" charset="0"/>
              </a:rPr>
              <a:t> number of neighbors </a:t>
            </a:r>
            <a:r>
              <a:rPr lang="en-US" sz="1700" b="1" dirty="0">
                <a:latin typeface="Avenir Next LT Pro" panose="020B0504020202020204" pitchFamily="34" charset="0"/>
              </a:rPr>
              <a:t>A</a:t>
            </a:r>
            <a:r>
              <a:rPr lang="en-US" sz="1700" dirty="0">
                <a:latin typeface="Avenir Next LT Pro" panose="020B0504020202020204" pitchFamily="34" charset="0"/>
              </a:rPr>
              <a:t> must have to be considered as a </a:t>
            </a:r>
            <a:r>
              <a:rPr lang="en-US" sz="1700" b="1" dirty="0">
                <a:latin typeface="Avenir Next LT Pro" panose="020B0504020202020204" pitchFamily="34" charset="0"/>
              </a:rPr>
              <a:t>core point (A included)</a:t>
            </a:r>
            <a:endParaRPr lang="en-US" sz="1700" b="1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76AB8A-BC4F-7490-179F-C576E37BDD57}"/>
              </a:ext>
            </a:extLst>
          </p:cNvPr>
          <p:cNvSpPr/>
          <p:nvPr/>
        </p:nvSpPr>
        <p:spPr>
          <a:xfrm>
            <a:off x="210357" y="3140092"/>
            <a:ext cx="1385315" cy="1381312"/>
          </a:xfrm>
          <a:prstGeom prst="ellipse">
            <a:avLst/>
          </a:prstGeom>
          <a:solidFill>
            <a:srgbClr val="09194F">
              <a:alpha val="10196"/>
            </a:srgbClr>
          </a:solidFill>
          <a:ln w="12700">
            <a:solidFill>
              <a:srgbClr val="0919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04CAA5A-B83F-45D7-A0C1-E259BC6A8CE4}"/>
              </a:ext>
            </a:extLst>
          </p:cNvPr>
          <p:cNvSpPr/>
          <p:nvPr/>
        </p:nvSpPr>
        <p:spPr>
          <a:xfrm>
            <a:off x="10750771" y="232440"/>
            <a:ext cx="598303" cy="6060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AE762651-8A7A-4A58-AC6A-0001612CF112}"/>
              </a:ext>
            </a:extLst>
          </p:cNvPr>
          <p:cNvSpPr/>
          <p:nvPr/>
        </p:nvSpPr>
        <p:spPr>
          <a:xfrm>
            <a:off x="10826970" y="308640"/>
            <a:ext cx="445903" cy="453656"/>
          </a:xfrm>
          <a:prstGeom prst="ellipse">
            <a:avLst/>
          </a:prstGeom>
          <a:noFill/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AE9A9D22-9FAB-462A-B5CF-678F30C591DF}"/>
              </a:ext>
            </a:extLst>
          </p:cNvPr>
          <p:cNvSpPr/>
          <p:nvPr/>
        </p:nvSpPr>
        <p:spPr>
          <a:xfrm>
            <a:off x="10903169" y="384840"/>
            <a:ext cx="293503" cy="301256"/>
          </a:xfrm>
          <a:prstGeom prst="ellipse">
            <a:avLst/>
          </a:prstGeom>
          <a:solidFill>
            <a:srgbClr val="00818A"/>
          </a:solidFill>
          <a:ln w="9525"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3C917EB-0FE3-0EC1-66BE-E5A6FC6704E9}"/>
              </a:ext>
            </a:extLst>
          </p:cNvPr>
          <p:cNvSpPr txBox="1"/>
          <p:nvPr/>
        </p:nvSpPr>
        <p:spPr>
          <a:xfrm>
            <a:off x="5449986" y="478485"/>
            <a:ext cx="146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DBSCAN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6C1A59-DFB2-01A2-B700-4C9C3E062B4B}"/>
              </a:ext>
            </a:extLst>
          </p:cNvPr>
          <p:cNvSpPr txBox="1"/>
          <p:nvPr/>
        </p:nvSpPr>
        <p:spPr>
          <a:xfrm>
            <a:off x="3810345" y="856901"/>
            <a:ext cx="519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818A"/>
                </a:solidFill>
                <a:effectLst/>
                <a:latin typeface="Avenir Next LT Pro" panose="020B0504020202020204" pitchFamily="34" charset="0"/>
              </a:rPr>
              <a:t>Density-based Spatial Clustering Of Applications With Noise</a:t>
            </a:r>
            <a:endParaRPr lang="fr-FR" sz="1400" dirty="0">
              <a:solidFill>
                <a:srgbClr val="00818A"/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14" name="Graphique 13" descr="Case cochée avec un remplissage uni">
            <a:extLst>
              <a:ext uri="{FF2B5EF4-FFF2-40B4-BE49-F238E27FC236}">
                <a16:creationId xmlns:a16="http://schemas.microsoft.com/office/drawing/2014/main" id="{9CF15D74-CB1E-A0DC-FE82-8A86ADB8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7258" y="1215131"/>
            <a:ext cx="307777" cy="30777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DB8B231-2712-018E-9831-2AA5438725F3}"/>
              </a:ext>
            </a:extLst>
          </p:cNvPr>
          <p:cNvSpPr txBox="1"/>
          <p:nvPr/>
        </p:nvSpPr>
        <p:spPr>
          <a:xfrm>
            <a:off x="4246416" y="1178561"/>
            <a:ext cx="3836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fr-FR" sz="1600" b="1" dirty="0" err="1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Advantages</a:t>
            </a:r>
            <a:endParaRPr lang="fr-FR" sz="1600" b="1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Does not need to know labels in advance </a:t>
            </a:r>
          </a:p>
          <a:p>
            <a:pPr marL="285750" indent="-285750" algn="just">
              <a:buFontTx/>
              <a:buChar char="-"/>
            </a:pPr>
            <a:r>
              <a:rPr lang="en-US" sz="14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Detects outliers</a:t>
            </a:r>
          </a:p>
          <a:p>
            <a:pPr marL="285750" indent="-285750" algn="just">
              <a:buFontTx/>
              <a:buChar char="-"/>
            </a:pPr>
            <a:endParaRPr lang="en-US" sz="10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19" name="Graphique 18" descr="Outils avec un remplissage uni">
            <a:extLst>
              <a:ext uri="{FF2B5EF4-FFF2-40B4-BE49-F238E27FC236}">
                <a16:creationId xmlns:a16="http://schemas.microsoft.com/office/drawing/2014/main" id="{8F0EA637-EECA-3DEA-8700-7D7522451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0479" y="3674214"/>
            <a:ext cx="439734" cy="439734"/>
          </a:xfrm>
          <a:prstGeom prst="rect">
            <a:avLst/>
          </a:prstGeom>
        </p:spPr>
      </p:pic>
      <p:pic>
        <p:nvPicPr>
          <p:cNvPr id="24" name="Graphique 23" descr="Fermer contour">
            <a:extLst>
              <a:ext uri="{FF2B5EF4-FFF2-40B4-BE49-F238E27FC236}">
                <a16:creationId xmlns:a16="http://schemas.microsoft.com/office/drawing/2014/main" id="{608B724A-6101-6295-32C0-F76DF01C3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18513" y="3791620"/>
            <a:ext cx="83277" cy="8327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5E6AE738-91DF-A21A-984E-B56736DAC2B6}"/>
              </a:ext>
            </a:extLst>
          </p:cNvPr>
          <p:cNvSpPr txBox="1"/>
          <p:nvPr/>
        </p:nvSpPr>
        <p:spPr>
          <a:xfrm>
            <a:off x="753552" y="3532992"/>
            <a:ext cx="217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</a:t>
            </a:r>
            <a:endParaRPr lang="fr-FR" sz="12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114227D-B142-5FD2-12F2-F3FC76A2112A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V="1">
            <a:off x="1001790" y="3830748"/>
            <a:ext cx="593882" cy="2511"/>
          </a:xfrm>
          <a:prstGeom prst="straightConnector1">
            <a:avLst/>
          </a:prstGeom>
          <a:ln>
            <a:solidFill>
              <a:srgbClr val="CC58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477FD8D4-A77D-AB85-AD19-98B1434538C8}"/>
              </a:ext>
            </a:extLst>
          </p:cNvPr>
          <p:cNvSpPr txBox="1"/>
          <p:nvPr/>
        </p:nvSpPr>
        <p:spPr>
          <a:xfrm>
            <a:off x="988958" y="3791620"/>
            <a:ext cx="581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eps</a:t>
            </a:r>
            <a:endParaRPr lang="fr-FR" sz="10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37" name="Graphique 36" descr="Fermer contour">
            <a:extLst>
              <a:ext uri="{FF2B5EF4-FFF2-40B4-BE49-F238E27FC236}">
                <a16:creationId xmlns:a16="http://schemas.microsoft.com/office/drawing/2014/main" id="{F03A789F-B3A7-1C72-0F36-D1DB6E9F4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78808" y="4040425"/>
            <a:ext cx="83277" cy="832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DECEE697-EA58-C2C2-CCEE-9C948D4752DF}"/>
              </a:ext>
            </a:extLst>
          </p:cNvPr>
          <p:cNvSpPr txBox="1"/>
          <p:nvPr/>
        </p:nvSpPr>
        <p:spPr>
          <a:xfrm>
            <a:off x="634330" y="3830748"/>
            <a:ext cx="21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B</a:t>
            </a:r>
          </a:p>
        </p:txBody>
      </p:sp>
      <p:pic>
        <p:nvPicPr>
          <p:cNvPr id="39" name="Graphique 38" descr="Fermer contour">
            <a:extLst>
              <a:ext uri="{FF2B5EF4-FFF2-40B4-BE49-F238E27FC236}">
                <a16:creationId xmlns:a16="http://schemas.microsoft.com/office/drawing/2014/main" id="{8277854B-4045-60E4-BF16-25B26C59D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538232" y="5690815"/>
            <a:ext cx="83277" cy="83277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1330E2AD-3191-449F-8222-08C41A158EC4}"/>
              </a:ext>
            </a:extLst>
          </p:cNvPr>
          <p:cNvSpPr txBox="1"/>
          <p:nvPr/>
        </p:nvSpPr>
        <p:spPr>
          <a:xfrm>
            <a:off x="6478644" y="5468192"/>
            <a:ext cx="21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00000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B</a:t>
            </a:r>
            <a:endParaRPr lang="fr-FR" sz="1200" dirty="0">
              <a:solidFill>
                <a:srgbClr val="C00000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F25DB94-84F4-B33F-8A6A-FECAB63A5A47}"/>
              </a:ext>
            </a:extLst>
          </p:cNvPr>
          <p:cNvSpPr txBox="1"/>
          <p:nvPr/>
        </p:nvSpPr>
        <p:spPr>
          <a:xfrm>
            <a:off x="210357" y="2199188"/>
            <a:ext cx="428913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18A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eps</a:t>
            </a:r>
            <a:r>
              <a:rPr lang="en-US" sz="17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US" sz="1700" b="1" dirty="0">
                <a:latin typeface="Avenir Next LT Pro" panose="020B0504020202020204" pitchFamily="34" charset="0"/>
              </a:rPr>
              <a:t>A</a:t>
            </a:r>
            <a:r>
              <a:rPr lang="en-US" sz="1700" dirty="0">
                <a:latin typeface="Avenir Next LT Pro" panose="020B0504020202020204" pitchFamily="34" charset="0"/>
              </a:rPr>
              <a:t> et </a:t>
            </a:r>
            <a:r>
              <a:rPr lang="en-US" sz="1700" b="1" dirty="0">
                <a:latin typeface="Avenir Next LT Pro" panose="020B0504020202020204" pitchFamily="34" charset="0"/>
              </a:rPr>
              <a:t>B</a:t>
            </a:r>
            <a:r>
              <a:rPr lang="en-US" sz="1700" dirty="0">
                <a:latin typeface="Avenir Next LT Pro" panose="020B0504020202020204" pitchFamily="34" charset="0"/>
              </a:rPr>
              <a:t> are </a:t>
            </a:r>
            <a:r>
              <a:rPr lang="en-US" sz="1700" b="1" dirty="0">
                <a:latin typeface="Avenir Next LT Pro" panose="020B0504020202020204" pitchFamily="34" charset="0"/>
              </a:rPr>
              <a:t>neighbors</a:t>
            </a:r>
            <a:r>
              <a:rPr lang="en-US" sz="1700" dirty="0">
                <a:latin typeface="Avenir Next LT Pro" panose="020B0504020202020204" pitchFamily="34" charset="0"/>
              </a:rPr>
              <a:t> if the distance between them is </a:t>
            </a:r>
            <a:r>
              <a:rPr lang="en-US" sz="1700" b="1" dirty="0">
                <a:latin typeface="Avenir Next LT Pro" panose="020B0504020202020204" pitchFamily="34" charset="0"/>
              </a:rPr>
              <a:t>not</a:t>
            </a:r>
            <a:r>
              <a:rPr lang="en-US" sz="1700" dirty="0">
                <a:latin typeface="Avenir Next LT Pro" panose="020B0504020202020204" pitchFamily="34" charset="0"/>
              </a:rPr>
              <a:t> higher than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eps</a:t>
            </a:r>
            <a:endParaRPr lang="en-US" sz="17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99079A8-3DEF-4D18-2C4E-9DEF250F83D5}"/>
              </a:ext>
            </a:extLst>
          </p:cNvPr>
          <p:cNvSpPr txBox="1"/>
          <p:nvPr/>
        </p:nvSpPr>
        <p:spPr>
          <a:xfrm>
            <a:off x="5421147" y="4817096"/>
            <a:ext cx="114122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rgbClr val="00818A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metric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B145BAE-70AA-196A-C71A-2D2EC53A8917}"/>
              </a:ext>
            </a:extLst>
          </p:cNvPr>
          <p:cNvSpPr txBox="1"/>
          <p:nvPr/>
        </p:nvSpPr>
        <p:spPr>
          <a:xfrm>
            <a:off x="8934461" y="4852124"/>
            <a:ext cx="189250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Min_sample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= 3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68" name="Graphique 67" descr="Fermer contour">
            <a:extLst>
              <a:ext uri="{FF2B5EF4-FFF2-40B4-BE49-F238E27FC236}">
                <a16:creationId xmlns:a16="http://schemas.microsoft.com/office/drawing/2014/main" id="{04FF6228-D572-A057-B87A-3C39FC81C2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812374" y="3796506"/>
            <a:ext cx="83277" cy="83277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7BA48DE6-5123-AC13-A556-5222B1D1A871}"/>
              </a:ext>
            </a:extLst>
          </p:cNvPr>
          <p:cNvSpPr txBox="1"/>
          <p:nvPr/>
        </p:nvSpPr>
        <p:spPr>
          <a:xfrm>
            <a:off x="10674204" y="3586829"/>
            <a:ext cx="21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</a:t>
            </a:r>
            <a:endParaRPr lang="fr-FR" sz="1200" b="1" dirty="0">
              <a:solidFill>
                <a:srgbClr val="C00000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73" name="Graphique 72" descr="Fermer contour">
            <a:extLst>
              <a:ext uri="{FF2B5EF4-FFF2-40B4-BE49-F238E27FC236}">
                <a16:creationId xmlns:a16="http://schemas.microsoft.com/office/drawing/2014/main" id="{7CB3D854-8B55-6D0E-B34A-9C0CDDE58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600449" y="4210343"/>
            <a:ext cx="83277" cy="83277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EAAC0E1-62E7-608D-B1FC-872921CB65B9}"/>
              </a:ext>
            </a:extLst>
          </p:cNvPr>
          <p:cNvSpPr txBox="1"/>
          <p:nvPr/>
        </p:nvSpPr>
        <p:spPr>
          <a:xfrm>
            <a:off x="10462279" y="4000666"/>
            <a:ext cx="21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B</a:t>
            </a:r>
          </a:p>
        </p:txBody>
      </p:sp>
      <p:pic>
        <p:nvPicPr>
          <p:cNvPr id="75" name="Graphique 74" descr="Fermer contour">
            <a:extLst>
              <a:ext uri="{FF2B5EF4-FFF2-40B4-BE49-F238E27FC236}">
                <a16:creationId xmlns:a16="http://schemas.microsoft.com/office/drawing/2014/main" id="{2ED18ABF-CD4A-05FD-BE9A-5485019A1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82490" y="3811016"/>
            <a:ext cx="83277" cy="83277"/>
          </a:xfrm>
          <a:prstGeom prst="rect">
            <a:avLst/>
          </a:prstGeo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0B10EE12-6699-3B00-020B-008FD21E8660}"/>
              </a:ext>
            </a:extLst>
          </p:cNvPr>
          <p:cNvSpPr txBox="1"/>
          <p:nvPr/>
        </p:nvSpPr>
        <p:spPr>
          <a:xfrm>
            <a:off x="8644320" y="3601339"/>
            <a:ext cx="21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</a:t>
            </a:r>
            <a:endParaRPr lang="fr-FR" sz="1200" dirty="0">
              <a:solidFill>
                <a:srgbClr val="00818A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79" name="Graphique 78" descr="Fermer contour">
            <a:extLst>
              <a:ext uri="{FF2B5EF4-FFF2-40B4-BE49-F238E27FC236}">
                <a16:creationId xmlns:a16="http://schemas.microsoft.com/office/drawing/2014/main" id="{6CD328D1-483D-3B02-D880-2D6D2602D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1321749" y="3544151"/>
            <a:ext cx="89495" cy="83277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53E017AC-EDE7-73C8-0F7A-4B6C791089A2}"/>
              </a:ext>
            </a:extLst>
          </p:cNvPr>
          <p:cNvSpPr txBox="1"/>
          <p:nvPr/>
        </p:nvSpPr>
        <p:spPr>
          <a:xfrm>
            <a:off x="11157198" y="3342863"/>
            <a:ext cx="22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20A1DA5B-A45D-AD64-3430-1D39703AC36A}"/>
              </a:ext>
            </a:extLst>
          </p:cNvPr>
          <p:cNvSpPr txBox="1"/>
          <p:nvPr/>
        </p:nvSpPr>
        <p:spPr>
          <a:xfrm>
            <a:off x="9066366" y="4039713"/>
            <a:ext cx="21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E</a:t>
            </a:r>
            <a:endParaRPr lang="fr-FR" sz="1200" dirty="0">
              <a:solidFill>
                <a:srgbClr val="00818A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82" name="Graphique 81" descr="Fermer contour">
            <a:extLst>
              <a:ext uri="{FF2B5EF4-FFF2-40B4-BE49-F238E27FC236}">
                <a16:creationId xmlns:a16="http://schemas.microsoft.com/office/drawing/2014/main" id="{18ACE479-03FC-A5F7-E876-88FDB7715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078213" y="4191177"/>
            <a:ext cx="83277" cy="83277"/>
          </a:xfrm>
          <a:prstGeom prst="rect">
            <a:avLst/>
          </a:prstGeom>
        </p:spPr>
      </p:pic>
      <p:pic>
        <p:nvPicPr>
          <p:cNvPr id="84" name="Graphique 83" descr="Coche contour">
            <a:extLst>
              <a:ext uri="{FF2B5EF4-FFF2-40B4-BE49-F238E27FC236}">
                <a16:creationId xmlns:a16="http://schemas.microsoft.com/office/drawing/2014/main" id="{4B5ECF0E-35D9-5022-8AF4-577049B37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7425" y="4609001"/>
            <a:ext cx="276999" cy="276999"/>
          </a:xfrm>
          <a:prstGeom prst="rect">
            <a:avLst/>
          </a:prstGeom>
        </p:spPr>
      </p:pic>
      <p:pic>
        <p:nvPicPr>
          <p:cNvPr id="86" name="Graphique 85" descr="Fermer contour">
            <a:extLst>
              <a:ext uri="{FF2B5EF4-FFF2-40B4-BE49-F238E27FC236}">
                <a16:creationId xmlns:a16="http://schemas.microsoft.com/office/drawing/2014/main" id="{260C3648-80B0-0DC4-2288-EFE966A083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4107" y="4601673"/>
            <a:ext cx="236765" cy="236765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0A70CF67-6589-EF4F-9797-4697E39EF679}"/>
              </a:ext>
            </a:extLst>
          </p:cNvPr>
          <p:cNvSpPr txBox="1"/>
          <p:nvPr/>
        </p:nvSpPr>
        <p:spPr>
          <a:xfrm>
            <a:off x="4267563" y="5176064"/>
            <a:ext cx="343826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How to </a:t>
            </a:r>
            <a:r>
              <a:rPr lang="en-US" sz="1700" b="1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evaluate</a:t>
            </a:r>
            <a:r>
              <a:rPr lang="en-US" sz="1700" dirty="0">
                <a:latin typeface="Avenir Next LT Pro" panose="020B0504020202020204" pitchFamily="34" charset="0"/>
                <a:ea typeface="Cambria Math" panose="02040503050406030204" pitchFamily="18" charset="0"/>
                <a:cs typeface="Courier New" panose="02070309020205020404" pitchFamily="49" charset="0"/>
              </a:rPr>
              <a:t> the distance? </a:t>
            </a:r>
            <a:endParaRPr lang="en-US" sz="17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71F5F7-C5E2-F815-B103-7157B534D7E3}"/>
              </a:ext>
            </a:extLst>
          </p:cNvPr>
          <p:cNvSpPr/>
          <p:nvPr/>
        </p:nvSpPr>
        <p:spPr>
          <a:xfrm>
            <a:off x="8930504" y="2220826"/>
            <a:ext cx="1515833" cy="313305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874C36-5724-F3CE-BC6C-8B954E72E845}"/>
              </a:ext>
            </a:extLst>
          </p:cNvPr>
          <p:cNvSpPr/>
          <p:nvPr/>
        </p:nvSpPr>
        <p:spPr>
          <a:xfrm>
            <a:off x="5515986" y="4851548"/>
            <a:ext cx="941422" cy="318102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C5960C1-5320-3193-F30A-8BDDAF71D422}"/>
              </a:ext>
            </a:extLst>
          </p:cNvPr>
          <p:cNvSpPr/>
          <p:nvPr/>
        </p:nvSpPr>
        <p:spPr>
          <a:xfrm>
            <a:off x="2096393" y="2245328"/>
            <a:ext cx="512583" cy="26482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BAB379-3A77-3ADE-346C-D8C1AC574627}"/>
              </a:ext>
            </a:extLst>
          </p:cNvPr>
          <p:cNvSpPr/>
          <p:nvPr/>
        </p:nvSpPr>
        <p:spPr>
          <a:xfrm>
            <a:off x="5479300" y="545218"/>
            <a:ext cx="1370932" cy="31243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5C849B-4F59-803A-B8E5-2F2B963956C1}"/>
              </a:ext>
            </a:extLst>
          </p:cNvPr>
          <p:cNvSpPr txBox="1"/>
          <p:nvPr/>
        </p:nvSpPr>
        <p:spPr>
          <a:xfrm>
            <a:off x="5365637" y="3307319"/>
            <a:ext cx="1532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Parameters</a:t>
            </a:r>
            <a:endParaRPr lang="en-US" sz="1600" dirty="0">
              <a:latin typeface="Avenir Next LT Pro" panose="020B050402020202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7DE7FA9-2E12-EC58-3060-0F3DAEC3816D}"/>
              </a:ext>
            </a:extLst>
          </p:cNvPr>
          <p:cNvCxnSpPr>
            <a:cxnSpLocks/>
          </p:cNvCxnSpPr>
          <p:nvPr/>
        </p:nvCxnSpPr>
        <p:spPr>
          <a:xfrm flipV="1">
            <a:off x="5490542" y="5827990"/>
            <a:ext cx="1170383" cy="460862"/>
          </a:xfrm>
          <a:prstGeom prst="straightConnector1">
            <a:avLst/>
          </a:prstGeom>
          <a:ln>
            <a:solidFill>
              <a:srgbClr val="00818A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1D72BAA-C3EB-7116-B77B-1FE6ED49E417}"/>
              </a:ext>
            </a:extLst>
          </p:cNvPr>
          <p:cNvCxnSpPr>
            <a:cxnSpLocks/>
          </p:cNvCxnSpPr>
          <p:nvPr/>
        </p:nvCxnSpPr>
        <p:spPr>
          <a:xfrm flipV="1">
            <a:off x="5480444" y="5732454"/>
            <a:ext cx="1096881" cy="428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que 61" descr="Fermer contour">
            <a:extLst>
              <a:ext uri="{FF2B5EF4-FFF2-40B4-BE49-F238E27FC236}">
                <a16:creationId xmlns:a16="http://schemas.microsoft.com/office/drawing/2014/main" id="{116BF8EA-F6DA-F992-71A4-697D55455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436260" y="6119504"/>
            <a:ext cx="83277" cy="83277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29E05B3E-9DAC-9117-1FB5-431F957045E8}"/>
              </a:ext>
            </a:extLst>
          </p:cNvPr>
          <p:cNvSpPr txBox="1"/>
          <p:nvPr/>
        </p:nvSpPr>
        <p:spPr>
          <a:xfrm>
            <a:off x="5226315" y="5943349"/>
            <a:ext cx="21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00000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A</a:t>
            </a:r>
            <a:endParaRPr lang="fr-FR" sz="1200" dirty="0">
              <a:solidFill>
                <a:srgbClr val="C00000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DA02E2D-96A9-FFFB-5047-B50F0AFB4B92}"/>
              </a:ext>
            </a:extLst>
          </p:cNvPr>
          <p:cNvSpPr txBox="1"/>
          <p:nvPr/>
        </p:nvSpPr>
        <p:spPr>
          <a:xfrm>
            <a:off x="5955157" y="6079987"/>
            <a:ext cx="1068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818A"/>
                </a:solidFill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d(A,B)</a:t>
            </a:r>
            <a:endParaRPr lang="fr-FR" sz="1200" dirty="0">
              <a:solidFill>
                <a:srgbClr val="00818A"/>
              </a:solidFill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247390BE-FEB8-562F-064C-BF472FD1D0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3"/>
          <a:stretch/>
        </p:blipFill>
        <p:spPr>
          <a:xfrm>
            <a:off x="1889273" y="3181484"/>
            <a:ext cx="2807093" cy="156494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1AB5643-8937-0A56-CFE0-FF217A4CFEA3}"/>
              </a:ext>
            </a:extLst>
          </p:cNvPr>
          <p:cNvSpPr/>
          <p:nvPr/>
        </p:nvSpPr>
        <p:spPr>
          <a:xfrm>
            <a:off x="5438221" y="3330979"/>
            <a:ext cx="1370932" cy="31243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Espace réservé du numéro de diapositive 5">
            <a:extLst>
              <a:ext uri="{FF2B5EF4-FFF2-40B4-BE49-F238E27FC236}">
                <a16:creationId xmlns:a16="http://schemas.microsoft.com/office/drawing/2014/main" id="{D68310E0-2A6B-D2F6-EA7A-0AE785116DBA}"/>
              </a:ext>
            </a:extLst>
          </p:cNvPr>
          <p:cNvSpPr txBox="1">
            <a:spLocks/>
          </p:cNvSpPr>
          <p:nvPr/>
        </p:nvSpPr>
        <p:spPr>
          <a:xfrm>
            <a:off x="11591026" y="6462757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fr-FR" sz="20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 rtl="0"/>
              <a:t>9</a:t>
            </a:fld>
            <a:endParaRPr lang="fr-FR" sz="2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F3AD63-D306-40EF-9AE0-7242688F0D34}"/>
              </a:ext>
            </a:extLst>
          </p:cNvPr>
          <p:cNvSpPr/>
          <p:nvPr/>
        </p:nvSpPr>
        <p:spPr>
          <a:xfrm>
            <a:off x="3733748" y="6554982"/>
            <a:ext cx="1147141" cy="210791"/>
          </a:xfrm>
          <a:prstGeom prst="rect">
            <a:avLst/>
          </a:prstGeom>
          <a:noFill/>
          <a:ln>
            <a:solidFill>
              <a:srgbClr val="0081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58E380F-23A6-E29F-D711-2340F8A33898}"/>
              </a:ext>
            </a:extLst>
          </p:cNvPr>
          <p:cNvSpPr txBox="1"/>
          <p:nvPr/>
        </p:nvSpPr>
        <p:spPr>
          <a:xfrm>
            <a:off x="2261491" y="10573"/>
            <a:ext cx="1044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00818A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2</a:t>
            </a:r>
          </a:p>
          <a:p>
            <a:endParaRPr lang="fr-FR" sz="1500" dirty="0">
              <a:latin typeface="Century Gothic" panose="020B0502020202020204" pitchFamily="34" charset="0"/>
              <a:ea typeface="Cambria Math" panose="02040503050406030204" pitchFamily="18" charset="0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210602D-8A8C-BFBD-B45C-209EEC4716CE}"/>
              </a:ext>
            </a:extLst>
          </p:cNvPr>
          <p:cNvSpPr txBox="1"/>
          <p:nvPr/>
        </p:nvSpPr>
        <p:spPr>
          <a:xfrm>
            <a:off x="2555810" y="118371"/>
            <a:ext cx="1338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venir Next LT Pro" panose="020B050402020202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Methods</a:t>
            </a:r>
            <a:endParaRPr lang="fr-FR" sz="2000" dirty="0">
              <a:latin typeface="Calibri Light" panose="020F0302020204030204" pitchFamily="34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23FDE2BB-FDD0-3BC3-8087-D88D36DC7EE3}"/>
              </a:ext>
            </a:extLst>
          </p:cNvPr>
          <p:cNvCxnSpPr>
            <a:cxnSpLocks/>
          </p:cNvCxnSpPr>
          <p:nvPr/>
        </p:nvCxnSpPr>
        <p:spPr>
          <a:xfrm>
            <a:off x="2710605" y="518481"/>
            <a:ext cx="94468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8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63" grpId="0"/>
      <p:bldP spid="25" grpId="0" animBg="1"/>
      <p:bldP spid="28" grpId="0"/>
      <p:bldP spid="36" grpId="0"/>
      <p:bldP spid="38" grpId="0"/>
      <p:bldP spid="40" grpId="0"/>
      <p:bldP spid="61" grpId="0"/>
      <p:bldP spid="65" grpId="0"/>
      <p:bldP spid="67" grpId="0"/>
      <p:bldP spid="69" grpId="0"/>
      <p:bldP spid="74" grpId="0"/>
      <p:bldP spid="76" grpId="0"/>
      <p:bldP spid="80" grpId="0"/>
      <p:bldP spid="81" grpId="0"/>
      <p:bldP spid="90" grpId="0"/>
      <p:bldP spid="92" grpId="0" animBg="1"/>
      <p:bldP spid="93" grpId="0" animBg="1"/>
      <p:bldP spid="94" grpId="0" animBg="1"/>
      <p:bldP spid="51" grpId="0"/>
      <p:bldP spid="64" grpId="0"/>
      <p:bldP spid="66" grpId="0"/>
      <p:bldP spid="7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8529</TotalTime>
  <Words>1581</Words>
  <Application>Microsoft Office PowerPoint</Application>
  <PresentationFormat>Grand écran</PresentationFormat>
  <Paragraphs>460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9" baseType="lpstr">
      <vt:lpstr>Arial</vt:lpstr>
      <vt:lpstr>Avenir Next LT Pro</vt:lpstr>
      <vt:lpstr>Calibri</vt:lpstr>
      <vt:lpstr>Calibri Light</vt:lpstr>
      <vt:lpstr>Cambria</vt:lpstr>
      <vt:lpstr>Cambria Math</vt:lpstr>
      <vt:lpstr>Century Gothic</vt:lpstr>
      <vt:lpstr>Courier New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evaetheve4@gmail.com</dc:creator>
  <cp:lastModifiedBy>LEA</cp:lastModifiedBy>
  <cp:revision>290</cp:revision>
  <dcterms:created xsi:type="dcterms:W3CDTF">2021-01-07T00:46:14Z</dcterms:created>
  <dcterms:modified xsi:type="dcterms:W3CDTF">2022-05-31T13:38:40Z</dcterms:modified>
</cp:coreProperties>
</file>